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450" r:id="rId2"/>
    <p:sldId id="707" r:id="rId3"/>
    <p:sldId id="721" r:id="rId4"/>
    <p:sldId id="722" r:id="rId5"/>
    <p:sldId id="723" r:id="rId6"/>
    <p:sldId id="724" r:id="rId7"/>
    <p:sldId id="725" r:id="rId8"/>
    <p:sldId id="726" r:id="rId9"/>
    <p:sldId id="727" r:id="rId10"/>
    <p:sldId id="728" r:id="rId11"/>
    <p:sldId id="729" r:id="rId12"/>
    <p:sldId id="761" r:id="rId13"/>
    <p:sldId id="730" r:id="rId14"/>
    <p:sldId id="731" r:id="rId15"/>
    <p:sldId id="732" r:id="rId16"/>
    <p:sldId id="749" r:id="rId17"/>
    <p:sldId id="750" r:id="rId18"/>
    <p:sldId id="751" r:id="rId19"/>
    <p:sldId id="752" r:id="rId20"/>
    <p:sldId id="753" r:id="rId21"/>
    <p:sldId id="754" r:id="rId22"/>
    <p:sldId id="755" r:id="rId23"/>
    <p:sldId id="756" r:id="rId24"/>
    <p:sldId id="757" r:id="rId25"/>
    <p:sldId id="758" r:id="rId26"/>
    <p:sldId id="759" r:id="rId27"/>
    <p:sldId id="760" r:id="rId28"/>
    <p:sldId id="733" r:id="rId29"/>
    <p:sldId id="762" r:id="rId30"/>
    <p:sldId id="734" r:id="rId31"/>
    <p:sldId id="735" r:id="rId32"/>
    <p:sldId id="736" r:id="rId33"/>
    <p:sldId id="265" r:id="rId34"/>
    <p:sldId id="266" r:id="rId35"/>
    <p:sldId id="267" r:id="rId36"/>
    <p:sldId id="737" r:id="rId37"/>
    <p:sldId id="269" r:id="rId38"/>
    <p:sldId id="270" r:id="rId39"/>
    <p:sldId id="271" r:id="rId40"/>
    <p:sldId id="272" r:id="rId41"/>
    <p:sldId id="273" r:id="rId42"/>
    <p:sldId id="738" r:id="rId43"/>
    <p:sldId id="739" r:id="rId44"/>
    <p:sldId id="740" r:id="rId45"/>
    <p:sldId id="742" r:id="rId46"/>
    <p:sldId id="743" r:id="rId47"/>
    <p:sldId id="744" r:id="rId48"/>
    <p:sldId id="745" r:id="rId49"/>
    <p:sldId id="747" r:id="rId50"/>
    <p:sldId id="746" r:id="rId51"/>
    <p:sldId id="74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FFFF"/>
    <a:srgbClr val="00FF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94036" autoAdjust="0"/>
  </p:normalViewPr>
  <p:slideViewPr>
    <p:cSldViewPr snapToGrid="0" snapToObjects="1">
      <p:cViewPr varScale="1">
        <p:scale>
          <a:sx n="99" d="100"/>
          <a:sy n="99" d="100"/>
        </p:scale>
        <p:origin x="72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3/5/20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3/5/20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a:t>
            </a:r>
            <a:r>
              <a:rPr lang="en-US" dirty="0" err="1"/>
              <a:t>dfs</a:t>
            </a:r>
            <a:r>
              <a:rPr lang="en-US" dirty="0"/>
              <a:t> or </a:t>
            </a:r>
            <a:r>
              <a:rPr lang="en-US" dirty="0" err="1"/>
              <a:t>bfs</a:t>
            </a:r>
            <a:r>
              <a:rPr lang="en-US" dirty="0"/>
              <a:t> to explore some important properties of a graph. </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336706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can do this for us more efficiently. During the traversal, we start from a vertex u to explore. We have two edge types:</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64232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label each number with a number indicating the times it got visited. </a:t>
            </a:r>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101673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52C33"/>
                </a:solidFill>
              </a:rPr>
              <a:t>Blank 0: low</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a:solidFill>
                  <a:srgbClr val="252C33"/>
                </a:solidFill>
              </a:rPr>
              <a:t>min</a:t>
            </a:r>
            <a:r>
              <a:rPr lang="en-US" sz="1200" dirty="0">
                <a:solidFill>
                  <a:srgbClr val="666600"/>
                </a:solidFill>
              </a:rPr>
              <a:t>(</a:t>
            </a:r>
            <a:r>
              <a:rPr lang="en-US" sz="1200" dirty="0">
                <a:solidFill>
                  <a:srgbClr val="252C33"/>
                </a:solidFill>
              </a:rPr>
              <a:t>low</a:t>
            </a:r>
            <a:r>
              <a:rPr lang="en-US" sz="1200" dirty="0">
                <a:solidFill>
                  <a:srgbClr val="666600"/>
                </a:solidFill>
              </a:rPr>
              <a:t>[</a:t>
            </a:r>
            <a:r>
              <a:rPr lang="en-US" sz="1200" dirty="0">
                <a:solidFill>
                  <a:srgbClr val="252C33"/>
                </a:solidFill>
              </a:rPr>
              <a:t>u</a:t>
            </a:r>
            <a:r>
              <a:rPr lang="en-US" sz="1200" dirty="0">
                <a:solidFill>
                  <a:srgbClr val="666600"/>
                </a:solidFill>
              </a:rPr>
              <a:t>], </a:t>
            </a:r>
            <a:r>
              <a:rPr lang="en-US" sz="1200" dirty="0">
                <a:solidFill>
                  <a:srgbClr val="252C33"/>
                </a:solidFill>
              </a:rPr>
              <a:t>low</a:t>
            </a:r>
            <a:r>
              <a:rPr lang="en-US" sz="1200" dirty="0">
                <a:solidFill>
                  <a:srgbClr val="666600"/>
                </a:solidFill>
              </a:rPr>
              <a:t>[</a:t>
            </a:r>
            <a:r>
              <a:rPr lang="en-US" sz="1200" dirty="0">
                <a:solidFill>
                  <a:srgbClr val="252C33"/>
                </a:solidFill>
              </a:rPr>
              <a:t>v</a:t>
            </a:r>
            <a:r>
              <a:rPr lang="en-US" sz="1200" dirty="0">
                <a:solidFill>
                  <a:srgbClr val="666600"/>
                </a:solidFill>
              </a:rPr>
              <a:t>]);</a:t>
            </a:r>
            <a:r>
              <a:rPr lang="en-US" sz="1200" dirty="0">
                <a:solidFill>
                  <a:srgbClr val="252C33"/>
                </a:solidFill>
              </a:rPr>
              <a:t> </a:t>
            </a:r>
          </a:p>
          <a:p>
            <a:r>
              <a:rPr lang="en-US" sz="1200" dirty="0">
                <a:solidFill>
                  <a:srgbClr val="252C33"/>
                </a:solidFill>
              </a:rPr>
              <a:t>Blank 1: low</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err="1">
                <a:solidFill>
                  <a:srgbClr val="252C33"/>
                </a:solidFill>
              </a:rPr>
              <a:t>dfn</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a:solidFill>
                  <a:srgbClr val="252C33"/>
                </a:solidFill>
              </a:rPr>
              <a:t>times</a:t>
            </a:r>
            <a:r>
              <a:rPr lang="en-US" sz="1200" dirty="0">
                <a:solidFill>
                  <a:srgbClr val="666600"/>
                </a:solidFill>
              </a:rPr>
              <a:t>);</a:t>
            </a:r>
            <a:r>
              <a:rPr lang="en-US" sz="1200" dirty="0">
                <a:solidFill>
                  <a:srgbClr val="252C33"/>
                </a:solidFill>
              </a:rPr>
              <a:t> </a:t>
            </a:r>
          </a:p>
          <a:p>
            <a:r>
              <a:rPr lang="en-US" sz="1200" dirty="0">
                <a:solidFill>
                  <a:srgbClr val="252C33"/>
                </a:solidFill>
              </a:rPr>
              <a:t>Blank 2:  </a:t>
            </a:r>
            <a:r>
              <a:rPr lang="en-US" sz="1200" dirty="0">
                <a:solidFill>
                  <a:srgbClr val="000088"/>
                </a:solidFill>
              </a:rPr>
              <a:t>if</a:t>
            </a:r>
            <a:r>
              <a:rPr lang="en-US" sz="1200" dirty="0">
                <a:solidFill>
                  <a:srgbClr val="666600"/>
                </a:solidFill>
              </a:rPr>
              <a:t>(</a:t>
            </a:r>
            <a:r>
              <a:rPr lang="en-US" sz="1200" dirty="0">
                <a:solidFill>
                  <a:srgbClr val="252C33"/>
                </a:solidFill>
              </a:rPr>
              <a:t> (</a:t>
            </a:r>
            <a:r>
              <a:rPr lang="en-US" sz="1200" dirty="0">
                <a:solidFill>
                  <a:srgbClr val="666600"/>
                </a:solidFill>
              </a:rPr>
              <a:t>(</a:t>
            </a:r>
            <a:r>
              <a:rPr lang="en-US" sz="1200" dirty="0">
                <a:solidFill>
                  <a:srgbClr val="252C33"/>
                </a:solidFill>
              </a:rPr>
              <a:t>parent</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a:solidFill>
                  <a:srgbClr val="006666"/>
                </a:solidFill>
              </a:rPr>
              <a:t>1</a:t>
            </a:r>
            <a:r>
              <a:rPr lang="en-US" sz="1200" dirty="0">
                <a:solidFill>
                  <a:srgbClr val="666600"/>
                </a:solidFill>
              </a:rPr>
              <a:t>)</a:t>
            </a:r>
            <a:r>
              <a:rPr lang="en-US" sz="1200" dirty="0">
                <a:solidFill>
                  <a:srgbClr val="252C33"/>
                </a:solidFill>
              </a:rPr>
              <a:t> </a:t>
            </a:r>
            <a:r>
              <a:rPr lang="en-US" sz="1200" dirty="0">
                <a:solidFill>
                  <a:srgbClr val="000088"/>
                </a:solidFill>
              </a:rPr>
              <a:t>and</a:t>
            </a:r>
            <a:r>
              <a:rPr lang="en-US" sz="1200" dirty="0">
                <a:solidFill>
                  <a:srgbClr val="252C33"/>
                </a:solidFill>
              </a:rPr>
              <a:t> </a:t>
            </a:r>
            <a:r>
              <a:rPr lang="en-US" sz="1200" dirty="0">
                <a:solidFill>
                  <a:srgbClr val="666600"/>
                </a:solidFill>
              </a:rPr>
              <a:t>(</a:t>
            </a:r>
            <a:r>
              <a:rPr lang="en-US" sz="1200" dirty="0">
                <a:solidFill>
                  <a:srgbClr val="252C33"/>
                </a:solidFill>
              </a:rPr>
              <a:t> low</a:t>
            </a:r>
            <a:r>
              <a:rPr lang="en-US" sz="1200" dirty="0">
                <a:solidFill>
                  <a:srgbClr val="666600"/>
                </a:solidFill>
              </a:rPr>
              <a:t>[</a:t>
            </a:r>
            <a:r>
              <a:rPr lang="en-US" sz="1200" dirty="0">
                <a:solidFill>
                  <a:srgbClr val="252C33"/>
                </a:solidFill>
              </a:rPr>
              <a:t>v</a:t>
            </a:r>
            <a:r>
              <a:rPr lang="en-US" sz="1200" dirty="0">
                <a:solidFill>
                  <a:srgbClr val="666600"/>
                </a:solidFill>
              </a:rPr>
              <a:t>]&gt;=</a:t>
            </a:r>
            <a:r>
              <a:rPr lang="en-US" sz="1200" dirty="0" err="1">
                <a:solidFill>
                  <a:srgbClr val="252C33"/>
                </a:solidFill>
              </a:rPr>
              <a:t>dfn</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a:solidFill>
                  <a:srgbClr val="252C33"/>
                </a:solidFill>
              </a:rPr>
              <a:t> </a:t>
            </a:r>
            <a:r>
              <a:rPr lang="en-US" sz="1200" dirty="0">
                <a:solidFill>
                  <a:srgbClr val="666600"/>
                </a:solidFill>
              </a:rPr>
              <a:t>))</a:t>
            </a:r>
            <a:r>
              <a:rPr lang="en-US" sz="1200" dirty="0">
                <a:solidFill>
                  <a:srgbClr val="252C33"/>
                </a:solidFill>
              </a:rPr>
              <a:t> or </a:t>
            </a:r>
            <a:r>
              <a:rPr lang="en-US" sz="1200" dirty="0">
                <a:solidFill>
                  <a:srgbClr val="666600"/>
                </a:solidFill>
              </a:rPr>
              <a:t>(</a:t>
            </a:r>
            <a:r>
              <a:rPr lang="en-US" sz="1200" dirty="0">
                <a:solidFill>
                  <a:srgbClr val="252C33"/>
                </a:solidFill>
              </a:rPr>
              <a:t> </a:t>
            </a:r>
            <a:r>
              <a:rPr lang="en-US" sz="1200" dirty="0">
                <a:solidFill>
                  <a:srgbClr val="666600"/>
                </a:solidFill>
              </a:rPr>
              <a:t>(</a:t>
            </a:r>
            <a:r>
              <a:rPr lang="en-US" sz="1200" dirty="0">
                <a:solidFill>
                  <a:srgbClr val="252C33"/>
                </a:solidFill>
              </a:rPr>
              <a:t>parent</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a:solidFill>
                  <a:srgbClr val="006666"/>
                </a:solidFill>
              </a:rPr>
              <a:t>1</a:t>
            </a:r>
            <a:r>
              <a:rPr lang="en-US" sz="1200" dirty="0">
                <a:solidFill>
                  <a:srgbClr val="666600"/>
                </a:solidFill>
              </a:rPr>
              <a:t>)</a:t>
            </a:r>
            <a:r>
              <a:rPr lang="en-US" sz="1200" dirty="0">
                <a:solidFill>
                  <a:srgbClr val="252C33"/>
                </a:solidFill>
              </a:rPr>
              <a:t> </a:t>
            </a:r>
            <a:r>
              <a:rPr lang="en-US" sz="1200" dirty="0">
                <a:solidFill>
                  <a:srgbClr val="000088"/>
                </a:solidFill>
              </a:rPr>
              <a:t>and</a:t>
            </a:r>
            <a:r>
              <a:rPr lang="en-US" sz="1200" dirty="0">
                <a:solidFill>
                  <a:srgbClr val="252C33"/>
                </a:solidFill>
              </a:rPr>
              <a:t> </a:t>
            </a:r>
            <a:r>
              <a:rPr lang="en-US" sz="1200" dirty="0">
                <a:solidFill>
                  <a:srgbClr val="666600"/>
                </a:solidFill>
              </a:rPr>
              <a:t>(</a:t>
            </a:r>
            <a:r>
              <a:rPr lang="en-US" sz="1200" dirty="0">
                <a:solidFill>
                  <a:srgbClr val="252C33"/>
                </a:solidFill>
              </a:rPr>
              <a:t>child</a:t>
            </a:r>
            <a:r>
              <a:rPr lang="en-US" sz="1200" dirty="0">
                <a:solidFill>
                  <a:srgbClr val="666600"/>
                </a:solidFill>
              </a:rPr>
              <a:t>&gt;</a:t>
            </a:r>
            <a:r>
              <a:rPr lang="en-US" sz="1200" dirty="0">
                <a:solidFill>
                  <a:srgbClr val="006666"/>
                </a:solidFill>
              </a:rPr>
              <a:t>1</a:t>
            </a:r>
            <a:r>
              <a:rPr lang="en-US" sz="1200" dirty="0">
                <a:solidFill>
                  <a:srgbClr val="666600"/>
                </a:solidFill>
              </a:rPr>
              <a:t>)))</a:t>
            </a:r>
            <a:r>
              <a:rPr lang="en-US" sz="1200" dirty="0">
                <a:solidFill>
                  <a:srgbClr val="252C33"/>
                </a:solidFill>
              </a:rPr>
              <a:t> </a:t>
            </a:r>
          </a:p>
          <a:p>
            <a:r>
              <a:rPr lang="en-US" sz="1200" dirty="0">
                <a:solidFill>
                  <a:srgbClr val="252C33"/>
                </a:solidFill>
              </a:rPr>
              <a:t>Blank 3: low</a:t>
            </a:r>
            <a:r>
              <a:rPr lang="en-US" sz="1200" dirty="0">
                <a:solidFill>
                  <a:srgbClr val="666600"/>
                </a:solidFill>
              </a:rPr>
              <a:t>[</a:t>
            </a:r>
            <a:r>
              <a:rPr lang="en-US" sz="1200" dirty="0">
                <a:solidFill>
                  <a:srgbClr val="252C33"/>
                </a:solidFill>
              </a:rPr>
              <a:t>u</a:t>
            </a:r>
            <a:r>
              <a:rPr lang="en-US" sz="1200" dirty="0">
                <a:solidFill>
                  <a:srgbClr val="666600"/>
                </a:solidFill>
              </a:rPr>
              <a:t>]=</a:t>
            </a:r>
            <a:r>
              <a:rPr lang="en-US" sz="1200" dirty="0">
                <a:solidFill>
                  <a:srgbClr val="252C33"/>
                </a:solidFill>
              </a:rPr>
              <a:t>min</a:t>
            </a:r>
            <a:r>
              <a:rPr lang="en-US" sz="1200" dirty="0">
                <a:solidFill>
                  <a:srgbClr val="666600"/>
                </a:solidFill>
              </a:rPr>
              <a:t>(</a:t>
            </a:r>
            <a:r>
              <a:rPr lang="en-US" sz="1200" dirty="0">
                <a:solidFill>
                  <a:srgbClr val="252C33"/>
                </a:solidFill>
              </a:rPr>
              <a:t>low</a:t>
            </a:r>
            <a:r>
              <a:rPr lang="en-US" sz="1200" dirty="0">
                <a:solidFill>
                  <a:srgbClr val="666600"/>
                </a:solidFill>
              </a:rPr>
              <a:t>[</a:t>
            </a:r>
            <a:r>
              <a:rPr lang="en-US" sz="1200" dirty="0">
                <a:solidFill>
                  <a:srgbClr val="252C33"/>
                </a:solidFill>
              </a:rPr>
              <a:t>u</a:t>
            </a:r>
            <a:r>
              <a:rPr lang="en-US" sz="1200" dirty="0">
                <a:solidFill>
                  <a:srgbClr val="666600"/>
                </a:solidFill>
              </a:rPr>
              <a:t>], </a:t>
            </a:r>
            <a:r>
              <a:rPr lang="en-US" sz="1200" dirty="0" err="1">
                <a:solidFill>
                  <a:srgbClr val="252C33"/>
                </a:solidFill>
              </a:rPr>
              <a:t>dfn</a:t>
            </a:r>
            <a:r>
              <a:rPr lang="en-US" sz="1200" dirty="0">
                <a:solidFill>
                  <a:srgbClr val="666600"/>
                </a:solidFill>
              </a:rPr>
              <a:t>[</a:t>
            </a:r>
            <a:r>
              <a:rPr lang="en-US" sz="1200" dirty="0">
                <a:solidFill>
                  <a:srgbClr val="252C33"/>
                </a:solidFill>
              </a:rPr>
              <a:t>v</a:t>
            </a:r>
            <a:r>
              <a:rPr lang="en-US" sz="1200" dirty="0">
                <a:solidFill>
                  <a:srgbClr val="666600"/>
                </a:solidFill>
              </a:rPr>
              <a:t>]);</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64488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dirty="0"/>
              <a:t>low[v] &gt; </a:t>
            </a:r>
            <a:r>
              <a:rPr lang="en-US" altLang="zh-TW" dirty="0" err="1"/>
              <a:t>dfn</a:t>
            </a:r>
            <a:r>
              <a:rPr lang="en-US" altLang="zh-TW" dirty="0"/>
              <a:t>[u]</a:t>
            </a:r>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04585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68273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27</a:t>
            </a:fld>
            <a:endParaRPr lang="en-US"/>
          </a:p>
        </p:txBody>
      </p:sp>
    </p:spTree>
    <p:extLst>
      <p:ext uri="{BB962C8B-B14F-4D97-AF65-F5344CB8AC3E}">
        <p14:creationId xmlns:p14="http://schemas.microsoft.com/office/powerpoint/2010/main" val="4471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topic we are going to talk about is shortest path algorithm. This is probably one of the most important subjects in computer science, especially when you want to solve graph problems.</a:t>
            </a:r>
          </a:p>
        </p:txBody>
      </p:sp>
      <p:sp>
        <p:nvSpPr>
          <p:cNvPr id="4" name="Slide Number Placeholder 3"/>
          <p:cNvSpPr>
            <a:spLocks noGrp="1"/>
          </p:cNvSpPr>
          <p:nvPr>
            <p:ph type="sldNum" sz="quarter" idx="5"/>
          </p:nvPr>
        </p:nvSpPr>
        <p:spPr/>
        <p:txBody>
          <a:bodyPr/>
          <a:lstStyle/>
          <a:p>
            <a:fld id="{AAE100B7-F0F0-BA4B-98D9-DC51A8C921F3}" type="slidenum">
              <a:rPr lang="en-US" smtClean="0"/>
              <a:t>28</a:t>
            </a:fld>
            <a:endParaRPr lang="en-US"/>
          </a:p>
        </p:txBody>
      </p:sp>
    </p:spTree>
    <p:extLst>
      <p:ext uri="{BB962C8B-B14F-4D97-AF65-F5344CB8AC3E}">
        <p14:creationId xmlns:p14="http://schemas.microsoft.com/office/powerpoint/2010/main" val="298738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3/5/20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lvl1pPr>
              <a:defRPr sz="2400">
                <a:latin typeface="Times New Roman" pitchFamily="18" charset="0"/>
                <a:cs typeface="Times New Roman" pitchFamily="18" charset="0"/>
              </a:defRPr>
            </a:lvl1pPr>
            <a:lvl2pPr>
              <a:defRPr sz="2000">
                <a:latin typeface="Times New Roman" pitchFamily="18" charset="0"/>
                <a:cs typeface="Times New Roman" pitchFamily="18" charset="0"/>
              </a:defRPr>
            </a:lvl2pPr>
            <a:lvl3pPr>
              <a:defRPr sz="1600">
                <a:latin typeface="Times New Roman" pitchFamily="18" charset="0"/>
                <a:cs typeface="Times New Roman" pitchFamily="18" charset="0"/>
              </a:defRPr>
            </a:lvl3pPr>
          </a:lstStyle>
          <a:p>
            <a:pPr lvl="0"/>
            <a:r>
              <a:rPr lang="zh-TW" altLang="en-US" dirty="0"/>
              <a:t>按一下以編輯母片文字樣式</a:t>
            </a:r>
            <a:endParaRPr lang="en-US" altLang="zh-TW" dirty="0"/>
          </a:p>
          <a:p>
            <a:pPr lvl="1"/>
            <a:r>
              <a:rPr lang="en-US" altLang="zh-TW" sz="2000" dirty="0"/>
              <a:t>1</a:t>
            </a:r>
          </a:p>
          <a:p>
            <a:pPr lvl="2"/>
            <a:r>
              <a:rPr lang="en-US" altLang="zh-TW" sz="1600" dirty="0"/>
              <a:t>2</a:t>
            </a:r>
            <a:endParaRPr lang="zh-TW" altLang="en-US" dirty="0"/>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7" name="Rectangle 2"/>
          <p:cNvSpPr>
            <a:spLocks noChangeArrowheads="1"/>
          </p:cNvSpPr>
          <p:nvPr userDrawn="1"/>
        </p:nvSpPr>
        <p:spPr bwMode="gray">
          <a:xfrm>
            <a:off x="457200" y="1357298"/>
            <a:ext cx="8226425" cy="28575"/>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a:defRPr/>
            </a:pPr>
            <a:endParaRPr lang="zh-TW" altLang="en-US"/>
          </a:p>
        </p:txBody>
      </p:sp>
      <p:sp>
        <p:nvSpPr>
          <p:cNvPr id="8" name="日期版面配置區 3"/>
          <p:cNvSpPr>
            <a:spLocks noGrp="1"/>
          </p:cNvSpPr>
          <p:nvPr>
            <p:ph type="dt" sz="half" idx="2"/>
          </p:nvPr>
        </p:nvSpPr>
        <p:spPr>
          <a:xfrm>
            <a:off x="457200" y="6207147"/>
            <a:ext cx="3543296"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Tree>
    <p:extLst>
      <p:ext uri="{BB962C8B-B14F-4D97-AF65-F5344CB8AC3E}">
        <p14:creationId xmlns:p14="http://schemas.microsoft.com/office/powerpoint/2010/main" val="96853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3/5/20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3/5/20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3/5/20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3/5/20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3/5/20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3/5/20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3/5/20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3/5/20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8451423" cy="2221397"/>
          </a:xfrm>
        </p:spPr>
        <p:txBody>
          <a:bodyPr/>
          <a:lstStyle/>
          <a:p>
            <a:br>
              <a:rPr lang="en-US" sz="4800" dirty="0"/>
            </a:br>
            <a:r>
              <a:rPr lang="en-US" sz="4800"/>
              <a:t>Lecture 8: </a:t>
            </a:r>
            <a:r>
              <a:rPr lang="en-US" sz="4800" dirty="0"/>
              <a:t>Graph Algorithms (II)</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10</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Cut Vertex Property</a:t>
            </a:r>
          </a:p>
        </p:txBody>
      </p:sp>
      <p:sp>
        <p:nvSpPr>
          <p:cNvPr id="4" name="Content Placeholder 3">
            <a:extLst>
              <a:ext uri="{FF2B5EF4-FFF2-40B4-BE49-F238E27FC236}">
                <a16:creationId xmlns:a16="http://schemas.microsoft.com/office/drawing/2014/main" id="{2B9E4330-7B9F-4B41-9953-6AE9E4C1274E}"/>
              </a:ext>
            </a:extLst>
          </p:cNvPr>
          <p:cNvSpPr>
            <a:spLocks noGrp="1"/>
          </p:cNvSpPr>
          <p:nvPr>
            <p:ph idx="1"/>
          </p:nvPr>
        </p:nvSpPr>
        <p:spPr/>
        <p:txBody>
          <a:bodyPr/>
          <a:lstStyle/>
          <a:p>
            <a:r>
              <a:rPr lang="en-US" altLang="zh-TW" dirty="0"/>
              <a:t>Observation</a:t>
            </a:r>
          </a:p>
          <a:p>
            <a:pPr lvl="1"/>
            <a:r>
              <a:rPr lang="en-US" altLang="zh-TW" dirty="0">
                <a:solidFill>
                  <a:schemeClr val="accent5">
                    <a:lumMod val="75000"/>
                  </a:schemeClr>
                </a:solidFill>
              </a:rPr>
              <a:t>If root has two children, </a:t>
            </a:r>
            <a:r>
              <a:rPr lang="en-US" altLang="zh-TW" dirty="0">
                <a:solidFill>
                  <a:srgbClr val="FF0000"/>
                </a:solidFill>
              </a:rPr>
              <a:t>=&gt;</a:t>
            </a:r>
            <a:r>
              <a:rPr lang="en-US" altLang="zh-TW" dirty="0">
                <a:solidFill>
                  <a:schemeClr val="accent5">
                    <a:lumMod val="75000"/>
                  </a:schemeClr>
                </a:solidFill>
              </a:rPr>
              <a:t> </a:t>
            </a:r>
            <a:r>
              <a:rPr lang="en-US" altLang="zh-TW" dirty="0">
                <a:solidFill>
                  <a:srgbClr val="FF0000"/>
                </a:solidFill>
              </a:rPr>
              <a:t>the root is a cut vertex</a:t>
            </a:r>
          </a:p>
          <a:p>
            <a:pPr lvl="1"/>
            <a:r>
              <a:rPr lang="en-US" altLang="zh-TW" dirty="0">
                <a:solidFill>
                  <a:schemeClr val="accent5">
                    <a:lumMod val="75000"/>
                  </a:schemeClr>
                </a:solidFill>
              </a:rPr>
              <a:t>If a vertex u has a child v such that v can’t go back to u’s parent </a:t>
            </a:r>
            <a:r>
              <a:rPr lang="en-US" altLang="zh-TW" dirty="0">
                <a:solidFill>
                  <a:srgbClr val="FF0000"/>
                </a:solidFill>
              </a:rPr>
              <a:t>=&gt; u is a cut vertex</a:t>
            </a:r>
          </a:p>
          <a:p>
            <a:pPr lvl="2"/>
            <a:r>
              <a:rPr lang="en-US" altLang="zh-TW" dirty="0"/>
              <a:t>Assume no duplicate edges between vertices</a:t>
            </a:r>
          </a:p>
          <a:p>
            <a:r>
              <a:rPr lang="en-US" altLang="zh-TW" dirty="0"/>
              <a:t>Let’s quantify this</a:t>
            </a:r>
          </a:p>
          <a:p>
            <a:pPr lvl="1"/>
            <a:r>
              <a:rPr lang="en-US" altLang="zh-TW" dirty="0"/>
              <a:t>low[u]:  the minimum </a:t>
            </a:r>
            <a:r>
              <a:rPr lang="en-US" altLang="zh-TW" dirty="0" err="1"/>
              <a:t>dfn</a:t>
            </a:r>
            <a:r>
              <a:rPr lang="en-US" altLang="zh-TW" dirty="0"/>
              <a:t> value u can reach</a:t>
            </a:r>
          </a:p>
          <a:p>
            <a:pPr lvl="2"/>
            <a:r>
              <a:rPr lang="en-US" altLang="zh-TW" dirty="0">
                <a:solidFill>
                  <a:schemeClr val="accent5">
                    <a:lumMod val="75000"/>
                  </a:schemeClr>
                </a:solidFill>
              </a:rPr>
              <a:t>min{ low[u], low[v] }, foreach edge </a:t>
            </a:r>
            <a:r>
              <a:rPr lang="en-US" altLang="zh-TW" dirty="0" err="1">
                <a:solidFill>
                  <a:schemeClr val="accent5">
                    <a:lumMod val="75000"/>
                  </a:schemeClr>
                </a:solidFill>
              </a:rPr>
              <a:t>u</a:t>
            </a:r>
            <a:r>
              <a:rPr lang="en-US" altLang="zh-TW" dirty="0" err="1">
                <a:solidFill>
                  <a:schemeClr val="accent5">
                    <a:lumMod val="75000"/>
                  </a:schemeClr>
                </a:solidFill>
                <a:sym typeface="Wingdings" pitchFamily="2" charset="2"/>
              </a:rPr>
              <a:t>v</a:t>
            </a:r>
            <a:endParaRPr lang="en-US" altLang="zh-TW" sz="1800" dirty="0">
              <a:solidFill>
                <a:schemeClr val="accent5">
                  <a:lumMod val="75000"/>
                </a:schemeClr>
              </a:solidFill>
            </a:endParaRPr>
          </a:p>
          <a:p>
            <a:endParaRPr lang="en-US" dirty="0"/>
          </a:p>
        </p:txBody>
      </p:sp>
    </p:spTree>
    <p:extLst>
      <p:ext uri="{BB962C8B-B14F-4D97-AF65-F5344CB8AC3E}">
        <p14:creationId xmlns:p14="http://schemas.microsoft.com/office/powerpoint/2010/main" val="332825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5F5F8-CC2E-8D4A-8C3A-EBDD7A15F0FD}"/>
              </a:ext>
            </a:extLst>
          </p:cNvPr>
          <p:cNvSpPr>
            <a:spLocks noGrp="1"/>
          </p:cNvSpPr>
          <p:nvPr>
            <p:ph type="sldNum" sz="quarter" idx="12"/>
          </p:nvPr>
        </p:nvSpPr>
        <p:spPr/>
        <p:txBody>
          <a:bodyPr/>
          <a:lstStyle/>
          <a:p>
            <a:fld id="{4E77BC79-9480-1042-96E1-82B94DA0811E}" type="slidenum">
              <a:rPr lang="en-US" smtClean="0"/>
              <a:t>11</a:t>
            </a:fld>
            <a:endParaRPr lang="en-US"/>
          </a:p>
        </p:txBody>
      </p:sp>
      <p:sp>
        <p:nvSpPr>
          <p:cNvPr id="3" name="Title 2">
            <a:extLst>
              <a:ext uri="{FF2B5EF4-FFF2-40B4-BE49-F238E27FC236}">
                <a16:creationId xmlns:a16="http://schemas.microsoft.com/office/drawing/2014/main" id="{7D639B9A-CD35-E04C-83BF-2EE2C959F86F}"/>
              </a:ext>
            </a:extLst>
          </p:cNvPr>
          <p:cNvSpPr>
            <a:spLocks noGrp="1"/>
          </p:cNvSpPr>
          <p:nvPr>
            <p:ph type="title"/>
          </p:nvPr>
        </p:nvSpPr>
        <p:spPr/>
        <p:txBody>
          <a:bodyPr/>
          <a:lstStyle/>
          <a:p>
            <a:r>
              <a:rPr lang="en-US" dirty="0"/>
              <a:t>Example of </a:t>
            </a:r>
            <a:r>
              <a:rPr lang="en-US" dirty="0" err="1"/>
              <a:t>dfn</a:t>
            </a:r>
            <a:r>
              <a:rPr lang="en-US" dirty="0"/>
              <a:t>[</a:t>
            </a:r>
            <a:r>
              <a:rPr lang="en-US" dirty="0" err="1"/>
              <a:t>i</a:t>
            </a:r>
            <a:r>
              <a:rPr lang="en-US" dirty="0"/>
              <a:t>] and low[</a:t>
            </a:r>
            <a:r>
              <a:rPr lang="en-US" dirty="0" err="1"/>
              <a:t>i</a:t>
            </a:r>
            <a:r>
              <a:rPr lang="en-US" dirty="0"/>
              <a:t>]</a:t>
            </a:r>
          </a:p>
        </p:txBody>
      </p:sp>
      <p:graphicFrame>
        <p:nvGraphicFramePr>
          <p:cNvPr id="5" name="Content Placeholder 4">
            <a:extLst>
              <a:ext uri="{FF2B5EF4-FFF2-40B4-BE49-F238E27FC236}">
                <a16:creationId xmlns:a16="http://schemas.microsoft.com/office/drawing/2014/main" id="{28F25095-437C-FF45-9DE3-B93612D3B3EB}"/>
              </a:ext>
            </a:extLst>
          </p:cNvPr>
          <p:cNvGraphicFramePr>
            <a:graphicFrameLocks noGrp="1" noChangeAspect="1"/>
          </p:cNvGraphicFramePr>
          <p:nvPr>
            <p:ph idx="1"/>
          </p:nvPr>
        </p:nvGraphicFramePr>
        <p:xfrm>
          <a:off x="714348" y="1571612"/>
          <a:ext cx="4464051" cy="1126475"/>
        </p:xfrm>
        <a:graphic>
          <a:graphicData uri="http://schemas.openxmlformats.org/presentationml/2006/ole">
            <mc:AlternateContent xmlns:mc="http://schemas.openxmlformats.org/markup-compatibility/2006">
              <mc:Choice xmlns:v="urn:schemas-microsoft-com:vml" Requires="v">
                <p:oleObj spid="_x0000_s1280" name="方程式" r:id="rId3" imgW="2666880" imgH="672840" progId="Equation.3">
                  <p:embed/>
                </p:oleObj>
              </mc:Choice>
              <mc:Fallback>
                <p:oleObj name="方程式" r:id="rId3" imgW="2666880" imgH="672840"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48" y="1571612"/>
                        <a:ext cx="4464051" cy="112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7">
            <a:extLst>
              <a:ext uri="{FF2B5EF4-FFF2-40B4-BE49-F238E27FC236}">
                <a16:creationId xmlns:a16="http://schemas.microsoft.com/office/drawing/2014/main" id="{CBEB39B7-1BEA-6D44-A63B-FE77693A1A08}"/>
              </a:ext>
            </a:extLst>
          </p:cNvPr>
          <p:cNvSpPr>
            <a:spLocks noChangeShapeType="1"/>
          </p:cNvSpPr>
          <p:nvPr/>
        </p:nvSpPr>
        <p:spPr bwMode="auto">
          <a:xfrm>
            <a:off x="2824134" y="4176733"/>
            <a:ext cx="0" cy="1584325"/>
          </a:xfrm>
          <a:prstGeom prst="line">
            <a:avLst/>
          </a:prstGeom>
          <a:noFill/>
          <a:ln w="38100">
            <a:solidFill>
              <a:schemeClr val="tx1"/>
            </a:solidFill>
            <a:round/>
            <a:headEnd/>
            <a:tailEnd/>
          </a:ln>
          <a:effectLst/>
        </p:spPr>
        <p:txBody>
          <a:bodyPr/>
          <a:lstStyle/>
          <a:p>
            <a:endParaRPr lang="zh-TW" altLang="en-US"/>
          </a:p>
        </p:txBody>
      </p:sp>
      <p:sp>
        <p:nvSpPr>
          <p:cNvPr id="7" name="Line 8">
            <a:extLst>
              <a:ext uri="{FF2B5EF4-FFF2-40B4-BE49-F238E27FC236}">
                <a16:creationId xmlns:a16="http://schemas.microsoft.com/office/drawing/2014/main" id="{E497E2EC-78F8-F64B-AD2F-50ED9C6A532C}"/>
              </a:ext>
            </a:extLst>
          </p:cNvPr>
          <p:cNvSpPr>
            <a:spLocks noChangeShapeType="1"/>
          </p:cNvSpPr>
          <p:nvPr/>
        </p:nvSpPr>
        <p:spPr bwMode="auto">
          <a:xfrm flipH="1">
            <a:off x="1671609" y="4968895"/>
            <a:ext cx="792163" cy="0"/>
          </a:xfrm>
          <a:prstGeom prst="line">
            <a:avLst/>
          </a:prstGeom>
          <a:noFill/>
          <a:ln w="38100">
            <a:solidFill>
              <a:schemeClr val="tx1"/>
            </a:solidFill>
            <a:round/>
            <a:headEnd/>
            <a:tailEnd/>
          </a:ln>
          <a:effectLst/>
        </p:spPr>
        <p:txBody>
          <a:bodyPr/>
          <a:lstStyle/>
          <a:p>
            <a:endParaRPr lang="zh-TW" altLang="en-US"/>
          </a:p>
        </p:txBody>
      </p:sp>
      <p:sp>
        <p:nvSpPr>
          <p:cNvPr id="8" name="Line 9">
            <a:extLst>
              <a:ext uri="{FF2B5EF4-FFF2-40B4-BE49-F238E27FC236}">
                <a16:creationId xmlns:a16="http://schemas.microsoft.com/office/drawing/2014/main" id="{35B0BF90-8F6E-0542-9AAD-4A5C16927D31}"/>
              </a:ext>
            </a:extLst>
          </p:cNvPr>
          <p:cNvSpPr>
            <a:spLocks noChangeShapeType="1"/>
          </p:cNvSpPr>
          <p:nvPr/>
        </p:nvSpPr>
        <p:spPr bwMode="auto">
          <a:xfrm>
            <a:off x="1239809" y="3384570"/>
            <a:ext cx="0" cy="86360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99453A2E-CE98-9C43-9CF4-B69BC4161835}"/>
              </a:ext>
            </a:extLst>
          </p:cNvPr>
          <p:cNvSpPr>
            <a:spLocks noChangeShapeType="1"/>
          </p:cNvSpPr>
          <p:nvPr/>
        </p:nvSpPr>
        <p:spPr bwMode="auto">
          <a:xfrm flipH="1">
            <a:off x="808009" y="4176733"/>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51B24DE6-D568-014A-A8DC-4301EB7878C2}"/>
              </a:ext>
            </a:extLst>
          </p:cNvPr>
          <p:cNvSpPr>
            <a:spLocks noChangeShapeType="1"/>
          </p:cNvSpPr>
          <p:nvPr/>
        </p:nvSpPr>
        <p:spPr bwMode="auto">
          <a:xfrm>
            <a:off x="1239809" y="4176733"/>
            <a:ext cx="431800" cy="792163"/>
          </a:xfrm>
          <a:prstGeom prst="line">
            <a:avLst/>
          </a:prstGeom>
          <a:noFill/>
          <a:ln w="38100">
            <a:solidFill>
              <a:schemeClr val="tx1"/>
            </a:solidFill>
            <a:prstDash val="sysDot"/>
            <a:round/>
            <a:headEnd/>
            <a:tailEnd/>
          </a:ln>
          <a:effectLst/>
        </p:spPr>
        <p:txBody>
          <a:bodyPr/>
          <a:lstStyle/>
          <a:p>
            <a:endParaRPr lang="zh-TW" altLang="en-US"/>
          </a:p>
        </p:txBody>
      </p:sp>
      <p:sp>
        <p:nvSpPr>
          <p:cNvPr id="11" name="Line 12">
            <a:extLst>
              <a:ext uri="{FF2B5EF4-FFF2-40B4-BE49-F238E27FC236}">
                <a16:creationId xmlns:a16="http://schemas.microsoft.com/office/drawing/2014/main" id="{4D7B5A6D-0417-1342-BBC0-18BD34ED2D5D}"/>
              </a:ext>
            </a:extLst>
          </p:cNvPr>
          <p:cNvSpPr>
            <a:spLocks noChangeShapeType="1"/>
          </p:cNvSpPr>
          <p:nvPr/>
        </p:nvSpPr>
        <p:spPr bwMode="auto">
          <a:xfrm>
            <a:off x="808009" y="4968895"/>
            <a:ext cx="503238" cy="792163"/>
          </a:xfrm>
          <a:prstGeom prst="line">
            <a:avLst/>
          </a:prstGeom>
          <a:noFill/>
          <a:ln w="38100">
            <a:solidFill>
              <a:schemeClr val="tx1"/>
            </a:solidFill>
            <a:round/>
            <a:headEnd/>
            <a:tailEnd/>
          </a:ln>
          <a:effectLst/>
        </p:spPr>
        <p:txBody>
          <a:bodyPr/>
          <a:lstStyle/>
          <a:p>
            <a:endParaRPr lang="zh-TW" altLang="en-US"/>
          </a:p>
        </p:txBody>
      </p:sp>
      <p:sp>
        <p:nvSpPr>
          <p:cNvPr id="12" name="Line 13">
            <a:extLst>
              <a:ext uri="{FF2B5EF4-FFF2-40B4-BE49-F238E27FC236}">
                <a16:creationId xmlns:a16="http://schemas.microsoft.com/office/drawing/2014/main" id="{52335D62-DE64-F544-B388-F45D17C5DC6B}"/>
              </a:ext>
            </a:extLst>
          </p:cNvPr>
          <p:cNvSpPr>
            <a:spLocks noChangeShapeType="1"/>
          </p:cNvSpPr>
          <p:nvPr/>
        </p:nvSpPr>
        <p:spPr bwMode="auto">
          <a:xfrm flipH="1" flipV="1">
            <a:off x="2463772" y="4895870"/>
            <a:ext cx="360363" cy="865188"/>
          </a:xfrm>
          <a:prstGeom prst="line">
            <a:avLst/>
          </a:prstGeom>
          <a:noFill/>
          <a:ln w="38100">
            <a:solidFill>
              <a:schemeClr val="tx1"/>
            </a:solidFill>
            <a:round/>
            <a:headEnd/>
            <a:tailEnd/>
          </a:ln>
          <a:effectLst/>
        </p:spPr>
        <p:txBody>
          <a:bodyPr/>
          <a:lstStyle/>
          <a:p>
            <a:endParaRPr lang="zh-TW" altLang="en-US"/>
          </a:p>
        </p:txBody>
      </p:sp>
      <p:sp>
        <p:nvSpPr>
          <p:cNvPr id="13" name="Line 14">
            <a:extLst>
              <a:ext uri="{FF2B5EF4-FFF2-40B4-BE49-F238E27FC236}">
                <a16:creationId xmlns:a16="http://schemas.microsoft.com/office/drawing/2014/main" id="{B2407307-A644-CC49-B14C-B6BFCF597521}"/>
              </a:ext>
            </a:extLst>
          </p:cNvPr>
          <p:cNvSpPr>
            <a:spLocks noChangeShapeType="1"/>
          </p:cNvSpPr>
          <p:nvPr/>
        </p:nvSpPr>
        <p:spPr bwMode="auto">
          <a:xfrm>
            <a:off x="2824134" y="3384570"/>
            <a:ext cx="0" cy="863600"/>
          </a:xfrm>
          <a:prstGeom prst="line">
            <a:avLst/>
          </a:prstGeom>
          <a:noFill/>
          <a:ln w="38100">
            <a:solidFill>
              <a:schemeClr val="tx1"/>
            </a:solidFill>
            <a:round/>
            <a:headEnd/>
            <a:tailEnd/>
          </a:ln>
          <a:effectLst/>
        </p:spPr>
        <p:txBody>
          <a:bodyPr/>
          <a:lstStyle/>
          <a:p>
            <a:endParaRPr lang="zh-TW" altLang="en-US"/>
          </a:p>
        </p:txBody>
      </p:sp>
      <p:sp>
        <p:nvSpPr>
          <p:cNvPr id="14" name="Line 15">
            <a:extLst>
              <a:ext uri="{FF2B5EF4-FFF2-40B4-BE49-F238E27FC236}">
                <a16:creationId xmlns:a16="http://schemas.microsoft.com/office/drawing/2014/main" id="{D264F1A7-EDDD-E94B-B7EE-E2D463483C90}"/>
              </a:ext>
            </a:extLst>
          </p:cNvPr>
          <p:cNvSpPr>
            <a:spLocks noChangeShapeType="1"/>
          </p:cNvSpPr>
          <p:nvPr/>
        </p:nvSpPr>
        <p:spPr bwMode="auto">
          <a:xfrm flipH="1">
            <a:off x="2824134" y="3384570"/>
            <a:ext cx="792163"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6E564B19-225E-CD4B-91C9-440F23E0F013}"/>
              </a:ext>
            </a:extLst>
          </p:cNvPr>
          <p:cNvSpPr>
            <a:spLocks noChangeShapeType="1"/>
          </p:cNvSpPr>
          <p:nvPr/>
        </p:nvSpPr>
        <p:spPr bwMode="auto">
          <a:xfrm flipH="1">
            <a:off x="1311247" y="4968895"/>
            <a:ext cx="360363" cy="792163"/>
          </a:xfrm>
          <a:prstGeom prst="line">
            <a:avLst/>
          </a:prstGeom>
          <a:noFill/>
          <a:ln w="38100">
            <a:solidFill>
              <a:schemeClr val="tx1"/>
            </a:solidFill>
            <a:round/>
            <a:headEnd/>
            <a:tailEnd/>
          </a:ln>
          <a:effectLst/>
        </p:spPr>
        <p:txBody>
          <a:bodyPr/>
          <a:lstStyle/>
          <a:p>
            <a:endParaRPr lang="zh-TW" altLang="en-US"/>
          </a:p>
        </p:txBody>
      </p:sp>
      <p:sp>
        <p:nvSpPr>
          <p:cNvPr id="16" name="Line 17">
            <a:extLst>
              <a:ext uri="{FF2B5EF4-FFF2-40B4-BE49-F238E27FC236}">
                <a16:creationId xmlns:a16="http://schemas.microsoft.com/office/drawing/2014/main" id="{4A1D1C0D-1547-844C-B8C3-24D7C9346277}"/>
              </a:ext>
            </a:extLst>
          </p:cNvPr>
          <p:cNvSpPr>
            <a:spLocks noChangeShapeType="1"/>
          </p:cNvSpPr>
          <p:nvPr/>
        </p:nvSpPr>
        <p:spPr bwMode="auto">
          <a:xfrm flipH="1">
            <a:off x="2463772" y="4248170"/>
            <a:ext cx="360363" cy="647700"/>
          </a:xfrm>
          <a:prstGeom prst="line">
            <a:avLst/>
          </a:prstGeom>
          <a:noFill/>
          <a:ln w="38100">
            <a:solidFill>
              <a:schemeClr val="tx1"/>
            </a:solidFill>
            <a:prstDash val="sysDot"/>
            <a:round/>
            <a:headEnd/>
            <a:tailEnd/>
          </a:ln>
          <a:effectLst/>
        </p:spPr>
        <p:txBody>
          <a:bodyPr/>
          <a:lstStyle/>
          <a:p>
            <a:endParaRPr lang="zh-TW" altLang="en-US"/>
          </a:p>
        </p:txBody>
      </p:sp>
      <p:sp>
        <p:nvSpPr>
          <p:cNvPr id="17" name="Oval 18">
            <a:extLst>
              <a:ext uri="{FF2B5EF4-FFF2-40B4-BE49-F238E27FC236}">
                <a16:creationId xmlns:a16="http://schemas.microsoft.com/office/drawing/2014/main" id="{678A0101-2ADC-4843-B90D-47BD7961CBD1}"/>
              </a:ext>
            </a:extLst>
          </p:cNvPr>
          <p:cNvSpPr>
            <a:spLocks noChangeArrowheads="1"/>
          </p:cNvSpPr>
          <p:nvPr/>
        </p:nvSpPr>
        <p:spPr bwMode="auto">
          <a:xfrm>
            <a:off x="1023909"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19">
            <a:extLst>
              <a:ext uri="{FF2B5EF4-FFF2-40B4-BE49-F238E27FC236}">
                <a16:creationId xmlns:a16="http://schemas.microsoft.com/office/drawing/2014/main" id="{E37D23F1-9622-7344-ACE3-76B2EBBCD157}"/>
              </a:ext>
            </a:extLst>
          </p:cNvPr>
          <p:cNvSpPr>
            <a:spLocks noChangeArrowheads="1"/>
          </p:cNvSpPr>
          <p:nvPr/>
        </p:nvSpPr>
        <p:spPr bwMode="auto">
          <a:xfrm>
            <a:off x="1023909"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17B582EE-AC88-CF40-A516-4956669E2E26}"/>
              </a:ext>
            </a:extLst>
          </p:cNvPr>
          <p:cNvSpPr>
            <a:spLocks noChangeArrowheads="1"/>
          </p:cNvSpPr>
          <p:nvPr/>
        </p:nvSpPr>
        <p:spPr bwMode="auto">
          <a:xfrm>
            <a:off x="5921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48BF4E30-65AE-524B-81E5-415EE01DA6A5}"/>
              </a:ext>
            </a:extLst>
          </p:cNvPr>
          <p:cNvSpPr>
            <a:spLocks noChangeArrowheads="1"/>
          </p:cNvSpPr>
          <p:nvPr/>
        </p:nvSpPr>
        <p:spPr bwMode="auto">
          <a:xfrm>
            <a:off x="14557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38C44BE5-E169-AE40-9572-B034A279DFC1}"/>
              </a:ext>
            </a:extLst>
          </p:cNvPr>
          <p:cNvSpPr>
            <a:spLocks noChangeArrowheads="1"/>
          </p:cNvSpPr>
          <p:nvPr/>
        </p:nvSpPr>
        <p:spPr bwMode="auto">
          <a:xfrm>
            <a:off x="1023909"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53C9AE5-D056-474A-B704-AC04B63B913A}"/>
              </a:ext>
            </a:extLst>
          </p:cNvPr>
          <p:cNvSpPr>
            <a:spLocks noChangeArrowheads="1"/>
          </p:cNvSpPr>
          <p:nvPr/>
        </p:nvSpPr>
        <p:spPr bwMode="auto">
          <a:xfrm>
            <a:off x="2247872"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24">
            <a:extLst>
              <a:ext uri="{FF2B5EF4-FFF2-40B4-BE49-F238E27FC236}">
                <a16:creationId xmlns:a16="http://schemas.microsoft.com/office/drawing/2014/main" id="{1EF0D7C3-51CC-924F-AC90-1670AD7443D8}"/>
              </a:ext>
            </a:extLst>
          </p:cNvPr>
          <p:cNvSpPr>
            <a:spLocks noChangeArrowheads="1"/>
          </p:cNvSpPr>
          <p:nvPr/>
        </p:nvSpPr>
        <p:spPr bwMode="auto">
          <a:xfrm>
            <a:off x="2608234"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25">
            <a:extLst>
              <a:ext uri="{FF2B5EF4-FFF2-40B4-BE49-F238E27FC236}">
                <a16:creationId xmlns:a16="http://schemas.microsoft.com/office/drawing/2014/main" id="{F3955202-0043-F34D-8D71-7EAC273C6ED8}"/>
              </a:ext>
            </a:extLst>
          </p:cNvPr>
          <p:cNvSpPr>
            <a:spLocks noChangeArrowheads="1"/>
          </p:cNvSpPr>
          <p:nvPr/>
        </p:nvSpPr>
        <p:spPr bwMode="auto">
          <a:xfrm>
            <a:off x="2608234"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26">
            <a:extLst>
              <a:ext uri="{FF2B5EF4-FFF2-40B4-BE49-F238E27FC236}">
                <a16:creationId xmlns:a16="http://schemas.microsoft.com/office/drawing/2014/main" id="{CB3D260A-57F8-4B40-9D91-98C15E1873B0}"/>
              </a:ext>
            </a:extLst>
          </p:cNvPr>
          <p:cNvSpPr>
            <a:spLocks noChangeArrowheads="1"/>
          </p:cNvSpPr>
          <p:nvPr/>
        </p:nvSpPr>
        <p:spPr bwMode="auto">
          <a:xfrm>
            <a:off x="2608234"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27">
            <a:extLst>
              <a:ext uri="{FF2B5EF4-FFF2-40B4-BE49-F238E27FC236}">
                <a16:creationId xmlns:a16="http://schemas.microsoft.com/office/drawing/2014/main" id="{3FAB4E92-8BF8-CE43-8656-ECA2B4B66E61}"/>
              </a:ext>
            </a:extLst>
          </p:cNvPr>
          <p:cNvSpPr>
            <a:spLocks noChangeArrowheads="1"/>
          </p:cNvSpPr>
          <p:nvPr/>
        </p:nvSpPr>
        <p:spPr bwMode="auto">
          <a:xfrm>
            <a:off x="3400397"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27" name="Text Box 28">
            <a:extLst>
              <a:ext uri="{FF2B5EF4-FFF2-40B4-BE49-F238E27FC236}">
                <a16:creationId xmlns:a16="http://schemas.microsoft.com/office/drawing/2014/main" id="{D4BC915A-0B4A-144D-8D13-9C70E2491073}"/>
              </a:ext>
            </a:extLst>
          </p:cNvPr>
          <p:cNvSpPr txBox="1">
            <a:spLocks noChangeArrowheads="1"/>
          </p:cNvSpPr>
          <p:nvPr/>
        </p:nvSpPr>
        <p:spPr bwMode="auto">
          <a:xfrm>
            <a:off x="1652559"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1</a:t>
            </a:r>
          </a:p>
        </p:txBody>
      </p:sp>
      <p:sp>
        <p:nvSpPr>
          <p:cNvPr id="28" name="Text Box 29">
            <a:extLst>
              <a:ext uri="{FF2B5EF4-FFF2-40B4-BE49-F238E27FC236}">
                <a16:creationId xmlns:a16="http://schemas.microsoft.com/office/drawing/2014/main" id="{B1A9DC83-F41F-0640-98A9-A622D42BD2FE}"/>
              </a:ext>
            </a:extLst>
          </p:cNvPr>
          <p:cNvSpPr txBox="1">
            <a:spLocks noChangeArrowheads="1"/>
          </p:cNvSpPr>
          <p:nvPr/>
        </p:nvSpPr>
        <p:spPr bwMode="auto">
          <a:xfrm>
            <a:off x="1004859" y="59198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2</a:t>
            </a:r>
          </a:p>
        </p:txBody>
      </p:sp>
      <p:sp>
        <p:nvSpPr>
          <p:cNvPr id="29" name="Text Box 30">
            <a:extLst>
              <a:ext uri="{FF2B5EF4-FFF2-40B4-BE49-F238E27FC236}">
                <a16:creationId xmlns:a16="http://schemas.microsoft.com/office/drawing/2014/main" id="{2D5D2AEF-D3D0-6847-A6DA-8053CDF170CA}"/>
              </a:ext>
            </a:extLst>
          </p:cNvPr>
          <p:cNvSpPr txBox="1">
            <a:spLocks noChangeArrowheads="1"/>
          </p:cNvSpPr>
          <p:nvPr/>
        </p:nvSpPr>
        <p:spPr bwMode="auto">
          <a:xfrm>
            <a:off x="500034"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3</a:t>
            </a:r>
          </a:p>
        </p:txBody>
      </p:sp>
      <p:sp>
        <p:nvSpPr>
          <p:cNvPr id="30" name="Text Box 31">
            <a:extLst>
              <a:ext uri="{FF2B5EF4-FFF2-40B4-BE49-F238E27FC236}">
                <a16:creationId xmlns:a16="http://schemas.microsoft.com/office/drawing/2014/main" id="{D233FF6A-860B-134F-BA9C-1B55C1D28DAF}"/>
              </a:ext>
            </a:extLst>
          </p:cNvPr>
          <p:cNvSpPr txBox="1">
            <a:spLocks noChangeArrowheads="1"/>
          </p:cNvSpPr>
          <p:nvPr/>
        </p:nvSpPr>
        <p:spPr bwMode="auto">
          <a:xfrm>
            <a:off x="860397" y="37592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4</a:t>
            </a:r>
          </a:p>
        </p:txBody>
      </p:sp>
      <p:sp>
        <p:nvSpPr>
          <p:cNvPr id="31" name="Text Box 32">
            <a:extLst>
              <a:ext uri="{FF2B5EF4-FFF2-40B4-BE49-F238E27FC236}">
                <a16:creationId xmlns:a16="http://schemas.microsoft.com/office/drawing/2014/main" id="{BA31C757-950D-2249-8311-49C1605FF0B4}"/>
              </a:ext>
            </a:extLst>
          </p:cNvPr>
          <p:cNvSpPr txBox="1">
            <a:spLocks noChangeArrowheads="1"/>
          </p:cNvSpPr>
          <p:nvPr/>
        </p:nvSpPr>
        <p:spPr bwMode="auto">
          <a:xfrm>
            <a:off x="93183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5</a:t>
            </a:r>
          </a:p>
        </p:txBody>
      </p:sp>
      <p:sp>
        <p:nvSpPr>
          <p:cNvPr id="32" name="Text Box 33">
            <a:extLst>
              <a:ext uri="{FF2B5EF4-FFF2-40B4-BE49-F238E27FC236}">
                <a16:creationId xmlns:a16="http://schemas.microsoft.com/office/drawing/2014/main" id="{A6DB1BF4-0C9E-E945-9B5F-4977193BE3E7}"/>
              </a:ext>
            </a:extLst>
          </p:cNvPr>
          <p:cNvSpPr txBox="1">
            <a:spLocks noChangeArrowheads="1"/>
          </p:cNvSpPr>
          <p:nvPr/>
        </p:nvSpPr>
        <p:spPr bwMode="auto">
          <a:xfrm>
            <a:off x="2228822"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6</a:t>
            </a:r>
          </a:p>
        </p:txBody>
      </p:sp>
      <p:sp>
        <p:nvSpPr>
          <p:cNvPr id="33" name="Text Box 34">
            <a:extLst>
              <a:ext uri="{FF2B5EF4-FFF2-40B4-BE49-F238E27FC236}">
                <a16:creationId xmlns:a16="http://schemas.microsoft.com/office/drawing/2014/main" id="{73F9EB1E-420C-6040-8EEE-3FE5611B6205}"/>
              </a:ext>
            </a:extLst>
          </p:cNvPr>
          <p:cNvSpPr txBox="1">
            <a:spLocks noChangeArrowheads="1"/>
          </p:cNvSpPr>
          <p:nvPr/>
        </p:nvSpPr>
        <p:spPr bwMode="auto">
          <a:xfrm>
            <a:off x="2947959" y="52721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7</a:t>
            </a:r>
          </a:p>
        </p:txBody>
      </p:sp>
      <p:sp>
        <p:nvSpPr>
          <p:cNvPr id="34" name="Text Box 35">
            <a:extLst>
              <a:ext uri="{FF2B5EF4-FFF2-40B4-BE49-F238E27FC236}">
                <a16:creationId xmlns:a16="http://schemas.microsoft.com/office/drawing/2014/main" id="{DB5146B2-B404-3A4B-9120-3CB5ED61AA08}"/>
              </a:ext>
            </a:extLst>
          </p:cNvPr>
          <p:cNvSpPr txBox="1">
            <a:spLocks noChangeArrowheads="1"/>
          </p:cNvSpPr>
          <p:nvPr/>
        </p:nvSpPr>
        <p:spPr bwMode="auto">
          <a:xfrm>
            <a:off x="2947959" y="41910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8</a:t>
            </a:r>
          </a:p>
        </p:txBody>
      </p:sp>
      <p:sp>
        <p:nvSpPr>
          <p:cNvPr id="35" name="Text Box 36">
            <a:extLst>
              <a:ext uri="{FF2B5EF4-FFF2-40B4-BE49-F238E27FC236}">
                <a16:creationId xmlns:a16="http://schemas.microsoft.com/office/drawing/2014/main" id="{56603F5A-CA13-E647-8895-EDFBA8156284}"/>
              </a:ext>
            </a:extLst>
          </p:cNvPr>
          <p:cNvSpPr txBox="1">
            <a:spLocks noChangeArrowheads="1"/>
          </p:cNvSpPr>
          <p:nvPr/>
        </p:nvSpPr>
        <p:spPr bwMode="auto">
          <a:xfrm>
            <a:off x="258918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9</a:t>
            </a:r>
          </a:p>
        </p:txBody>
      </p:sp>
      <p:sp>
        <p:nvSpPr>
          <p:cNvPr id="36" name="Text Box 37">
            <a:extLst>
              <a:ext uri="{FF2B5EF4-FFF2-40B4-BE49-F238E27FC236}">
                <a16:creationId xmlns:a16="http://schemas.microsoft.com/office/drawing/2014/main" id="{6D3F9F46-C1A0-F740-8E75-989FB864DBB4}"/>
              </a:ext>
            </a:extLst>
          </p:cNvPr>
          <p:cNvSpPr txBox="1">
            <a:spLocks noChangeArrowheads="1"/>
          </p:cNvSpPr>
          <p:nvPr/>
        </p:nvSpPr>
        <p:spPr bwMode="auto">
          <a:xfrm>
            <a:off x="3381347" y="2822595"/>
            <a:ext cx="415498" cy="369332"/>
          </a:xfrm>
          <a:prstGeom prst="rect">
            <a:avLst/>
          </a:prstGeom>
          <a:noFill/>
          <a:ln w="9525">
            <a:noFill/>
            <a:miter lim="800000"/>
            <a:headEnd/>
            <a:tailEnd/>
          </a:ln>
          <a:effectLst/>
        </p:spPr>
        <p:txBody>
          <a:bodyPr wrap="none">
            <a:spAutoFit/>
          </a:bodyPr>
          <a:lstStyle/>
          <a:p>
            <a:r>
              <a:rPr lang="en-US" altLang="zh-TW" dirty="0">
                <a:solidFill>
                  <a:srgbClr val="FF0000"/>
                </a:solidFill>
              </a:rPr>
              <a:t>10</a:t>
            </a:r>
          </a:p>
        </p:txBody>
      </p:sp>
      <p:grpSp>
        <p:nvGrpSpPr>
          <p:cNvPr id="37" name="Group 38">
            <a:extLst>
              <a:ext uri="{FF2B5EF4-FFF2-40B4-BE49-F238E27FC236}">
                <a16:creationId xmlns:a16="http://schemas.microsoft.com/office/drawing/2014/main" id="{C2A51C0C-03A6-A445-8EC9-873B28841697}"/>
              </a:ext>
            </a:extLst>
          </p:cNvPr>
          <p:cNvGrpSpPr>
            <a:grpSpLocks/>
          </p:cNvGrpSpPr>
          <p:nvPr/>
        </p:nvGrpSpPr>
        <p:grpSpPr bwMode="auto">
          <a:xfrm>
            <a:off x="4783208" y="2857496"/>
            <a:ext cx="3092430" cy="3286148"/>
            <a:chOff x="3913" y="1249"/>
            <a:chExt cx="1843" cy="2635"/>
          </a:xfrm>
        </p:grpSpPr>
        <p:sp>
          <p:nvSpPr>
            <p:cNvPr id="38" name="Line 39">
              <a:extLst>
                <a:ext uri="{FF2B5EF4-FFF2-40B4-BE49-F238E27FC236}">
                  <a16:creationId xmlns:a16="http://schemas.microsoft.com/office/drawing/2014/main" id="{182638F0-9E39-8540-BFC4-71738A894416}"/>
                </a:ext>
              </a:extLst>
            </p:cNvPr>
            <p:cNvSpPr>
              <a:spLocks noChangeShapeType="1"/>
            </p:cNvSpPr>
            <p:nvPr/>
          </p:nvSpPr>
          <p:spPr bwMode="auto">
            <a:xfrm>
              <a:off x="4876" y="3203"/>
              <a:ext cx="0" cy="545"/>
            </a:xfrm>
            <a:prstGeom prst="line">
              <a:avLst/>
            </a:prstGeom>
            <a:noFill/>
            <a:ln w="38100">
              <a:solidFill>
                <a:schemeClr val="tx1"/>
              </a:solidFill>
              <a:round/>
              <a:headEnd/>
              <a:tailEnd/>
            </a:ln>
            <a:effectLst/>
          </p:spPr>
          <p:txBody>
            <a:bodyPr/>
            <a:lstStyle/>
            <a:p>
              <a:endParaRPr lang="zh-TW" altLang="en-US"/>
            </a:p>
          </p:txBody>
        </p:sp>
        <p:sp>
          <p:nvSpPr>
            <p:cNvPr id="39" name="Line 40">
              <a:extLst>
                <a:ext uri="{FF2B5EF4-FFF2-40B4-BE49-F238E27FC236}">
                  <a16:creationId xmlns:a16="http://schemas.microsoft.com/office/drawing/2014/main" id="{A6EB33B5-B00A-A84F-8757-4A85355EA076}"/>
                </a:ext>
              </a:extLst>
            </p:cNvPr>
            <p:cNvSpPr>
              <a:spLocks noChangeShapeType="1"/>
            </p:cNvSpPr>
            <p:nvPr/>
          </p:nvSpPr>
          <p:spPr bwMode="auto">
            <a:xfrm>
              <a:off x="4921" y="3203"/>
              <a:ext cx="454" cy="545"/>
            </a:xfrm>
            <a:prstGeom prst="line">
              <a:avLst/>
            </a:prstGeom>
            <a:noFill/>
            <a:ln w="38100">
              <a:solidFill>
                <a:schemeClr val="tx1"/>
              </a:solidFill>
              <a:round/>
              <a:headEnd/>
              <a:tailEnd/>
            </a:ln>
            <a:effectLst/>
          </p:spPr>
          <p:txBody>
            <a:bodyPr/>
            <a:lstStyle/>
            <a:p>
              <a:endParaRPr lang="zh-TW" altLang="en-US"/>
            </a:p>
          </p:txBody>
        </p:sp>
        <p:sp>
          <p:nvSpPr>
            <p:cNvPr id="40" name="Line 41">
              <a:extLst>
                <a:ext uri="{FF2B5EF4-FFF2-40B4-BE49-F238E27FC236}">
                  <a16:creationId xmlns:a16="http://schemas.microsoft.com/office/drawing/2014/main" id="{332B98E2-F84C-1F4C-A09D-DC38DD0789CC}"/>
                </a:ext>
              </a:extLst>
            </p:cNvPr>
            <p:cNvSpPr>
              <a:spLocks noChangeShapeType="1"/>
            </p:cNvSpPr>
            <p:nvPr/>
          </p:nvSpPr>
          <p:spPr bwMode="auto">
            <a:xfrm>
              <a:off x="4241" y="3203"/>
              <a:ext cx="0" cy="545"/>
            </a:xfrm>
            <a:prstGeom prst="line">
              <a:avLst/>
            </a:prstGeom>
            <a:noFill/>
            <a:ln w="38100">
              <a:solidFill>
                <a:schemeClr val="tx1"/>
              </a:solidFill>
              <a:round/>
              <a:headEnd/>
              <a:tailEnd/>
            </a:ln>
            <a:effectLst/>
          </p:spPr>
          <p:txBody>
            <a:bodyPr/>
            <a:lstStyle/>
            <a:p>
              <a:endParaRPr lang="zh-TW" altLang="en-US"/>
            </a:p>
          </p:txBody>
        </p:sp>
        <p:sp>
          <p:nvSpPr>
            <p:cNvPr id="41" name="Line 42">
              <a:extLst>
                <a:ext uri="{FF2B5EF4-FFF2-40B4-BE49-F238E27FC236}">
                  <a16:creationId xmlns:a16="http://schemas.microsoft.com/office/drawing/2014/main" id="{E585D367-A57C-2C4A-8A55-8CC4270977A9}"/>
                </a:ext>
              </a:extLst>
            </p:cNvPr>
            <p:cNvSpPr>
              <a:spLocks noChangeShapeType="1"/>
            </p:cNvSpPr>
            <p:nvPr/>
          </p:nvSpPr>
          <p:spPr bwMode="auto">
            <a:xfrm>
              <a:off x="4876" y="2614"/>
              <a:ext cx="0" cy="544"/>
            </a:xfrm>
            <a:prstGeom prst="line">
              <a:avLst/>
            </a:prstGeom>
            <a:noFill/>
            <a:ln w="38100">
              <a:solidFill>
                <a:schemeClr val="tx1"/>
              </a:solidFill>
              <a:round/>
              <a:headEnd/>
              <a:tailEnd/>
            </a:ln>
            <a:effectLst/>
          </p:spPr>
          <p:txBody>
            <a:bodyPr/>
            <a:lstStyle/>
            <a:p>
              <a:endParaRPr lang="zh-TW" altLang="en-US"/>
            </a:p>
          </p:txBody>
        </p:sp>
        <p:sp>
          <p:nvSpPr>
            <p:cNvPr id="42" name="Line 43">
              <a:extLst>
                <a:ext uri="{FF2B5EF4-FFF2-40B4-BE49-F238E27FC236}">
                  <a16:creationId xmlns:a16="http://schemas.microsoft.com/office/drawing/2014/main" id="{C4E0E449-5C2A-1D48-ACDA-E7AB9FAEAB5A}"/>
                </a:ext>
              </a:extLst>
            </p:cNvPr>
            <p:cNvSpPr>
              <a:spLocks noChangeShapeType="1"/>
            </p:cNvSpPr>
            <p:nvPr/>
          </p:nvSpPr>
          <p:spPr bwMode="auto">
            <a:xfrm>
              <a:off x="4241" y="2614"/>
              <a:ext cx="0" cy="499"/>
            </a:xfrm>
            <a:prstGeom prst="line">
              <a:avLst/>
            </a:prstGeom>
            <a:noFill/>
            <a:ln w="38100">
              <a:solidFill>
                <a:schemeClr val="tx1"/>
              </a:solidFill>
              <a:round/>
              <a:headEnd/>
              <a:tailEnd/>
            </a:ln>
            <a:effectLst/>
          </p:spPr>
          <p:txBody>
            <a:bodyPr/>
            <a:lstStyle/>
            <a:p>
              <a:endParaRPr lang="zh-TW" altLang="en-US"/>
            </a:p>
          </p:txBody>
        </p:sp>
        <p:sp>
          <p:nvSpPr>
            <p:cNvPr id="43" name="Line 44">
              <a:extLst>
                <a:ext uri="{FF2B5EF4-FFF2-40B4-BE49-F238E27FC236}">
                  <a16:creationId xmlns:a16="http://schemas.microsoft.com/office/drawing/2014/main" id="{08BE4E67-9C7A-1E4A-AB65-548B4DCC384E}"/>
                </a:ext>
              </a:extLst>
            </p:cNvPr>
            <p:cNvSpPr>
              <a:spLocks noChangeShapeType="1"/>
            </p:cNvSpPr>
            <p:nvPr/>
          </p:nvSpPr>
          <p:spPr bwMode="auto">
            <a:xfrm>
              <a:off x="4876" y="2069"/>
              <a:ext cx="0" cy="545"/>
            </a:xfrm>
            <a:prstGeom prst="line">
              <a:avLst/>
            </a:prstGeom>
            <a:noFill/>
            <a:ln w="38100">
              <a:solidFill>
                <a:schemeClr val="tx1"/>
              </a:solidFill>
              <a:round/>
              <a:headEnd/>
              <a:tailEnd/>
            </a:ln>
            <a:effectLst/>
          </p:spPr>
          <p:txBody>
            <a:bodyPr/>
            <a:lstStyle/>
            <a:p>
              <a:endParaRPr lang="zh-TW" altLang="en-US"/>
            </a:p>
          </p:txBody>
        </p:sp>
        <p:sp>
          <p:nvSpPr>
            <p:cNvPr id="44" name="Line 45">
              <a:extLst>
                <a:ext uri="{FF2B5EF4-FFF2-40B4-BE49-F238E27FC236}">
                  <a16:creationId xmlns:a16="http://schemas.microsoft.com/office/drawing/2014/main" id="{1B61B108-4310-ED4B-BF46-7ED1A9FBE8A2}"/>
                </a:ext>
              </a:extLst>
            </p:cNvPr>
            <p:cNvSpPr>
              <a:spLocks noChangeShapeType="1"/>
            </p:cNvSpPr>
            <p:nvPr/>
          </p:nvSpPr>
          <p:spPr bwMode="auto">
            <a:xfrm>
              <a:off x="4241" y="2069"/>
              <a:ext cx="0" cy="545"/>
            </a:xfrm>
            <a:prstGeom prst="line">
              <a:avLst/>
            </a:prstGeom>
            <a:noFill/>
            <a:ln w="38100">
              <a:solidFill>
                <a:schemeClr val="tx1"/>
              </a:solidFill>
              <a:round/>
              <a:headEnd/>
              <a:tailEnd/>
            </a:ln>
            <a:effectLst/>
          </p:spPr>
          <p:txBody>
            <a:bodyPr/>
            <a:lstStyle/>
            <a:p>
              <a:endParaRPr lang="zh-TW" altLang="en-US"/>
            </a:p>
          </p:txBody>
        </p:sp>
        <p:sp>
          <p:nvSpPr>
            <p:cNvPr id="45" name="Line 46">
              <a:extLst>
                <a:ext uri="{FF2B5EF4-FFF2-40B4-BE49-F238E27FC236}">
                  <a16:creationId xmlns:a16="http://schemas.microsoft.com/office/drawing/2014/main" id="{E6EC981B-0F6E-FE4D-A8B7-AAE95C017112}"/>
                </a:ext>
              </a:extLst>
            </p:cNvPr>
            <p:cNvSpPr>
              <a:spLocks noChangeShapeType="1"/>
            </p:cNvSpPr>
            <p:nvPr/>
          </p:nvSpPr>
          <p:spPr bwMode="auto">
            <a:xfrm flipH="1">
              <a:off x="4241" y="1570"/>
              <a:ext cx="272" cy="499"/>
            </a:xfrm>
            <a:prstGeom prst="line">
              <a:avLst/>
            </a:prstGeom>
            <a:noFill/>
            <a:ln w="38100">
              <a:solidFill>
                <a:schemeClr val="tx1"/>
              </a:solidFill>
              <a:round/>
              <a:headEnd/>
              <a:tailEnd/>
            </a:ln>
            <a:effectLst/>
          </p:spPr>
          <p:txBody>
            <a:bodyPr/>
            <a:lstStyle/>
            <a:p>
              <a:endParaRPr lang="zh-TW" altLang="en-US"/>
            </a:p>
          </p:txBody>
        </p:sp>
        <p:sp>
          <p:nvSpPr>
            <p:cNvPr id="46" name="Line 47">
              <a:extLst>
                <a:ext uri="{FF2B5EF4-FFF2-40B4-BE49-F238E27FC236}">
                  <a16:creationId xmlns:a16="http://schemas.microsoft.com/office/drawing/2014/main" id="{1A1F6713-FC98-A244-B0E7-9ABF748ED3AC}"/>
                </a:ext>
              </a:extLst>
            </p:cNvPr>
            <p:cNvSpPr>
              <a:spLocks noChangeShapeType="1"/>
            </p:cNvSpPr>
            <p:nvPr/>
          </p:nvSpPr>
          <p:spPr bwMode="auto">
            <a:xfrm>
              <a:off x="4558" y="1570"/>
              <a:ext cx="317" cy="499"/>
            </a:xfrm>
            <a:prstGeom prst="line">
              <a:avLst/>
            </a:prstGeom>
            <a:noFill/>
            <a:ln w="38100">
              <a:solidFill>
                <a:schemeClr val="tx1"/>
              </a:solidFill>
              <a:round/>
              <a:headEnd/>
              <a:tailEnd/>
            </a:ln>
            <a:effectLst/>
          </p:spPr>
          <p:txBody>
            <a:bodyPr/>
            <a:lstStyle/>
            <a:p>
              <a:endParaRPr lang="zh-TW" altLang="en-US"/>
            </a:p>
          </p:txBody>
        </p:sp>
        <p:sp>
          <p:nvSpPr>
            <p:cNvPr id="47" name="Oval 48">
              <a:extLst>
                <a:ext uri="{FF2B5EF4-FFF2-40B4-BE49-F238E27FC236}">
                  <a16:creationId xmlns:a16="http://schemas.microsoft.com/office/drawing/2014/main" id="{1B08009F-22E8-7B47-B47C-44D313ECA94D}"/>
                </a:ext>
              </a:extLst>
            </p:cNvPr>
            <p:cNvSpPr>
              <a:spLocks noChangeArrowheads="1"/>
            </p:cNvSpPr>
            <p:nvPr/>
          </p:nvSpPr>
          <p:spPr bwMode="auto">
            <a:xfrm>
              <a:off x="4105"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48" name="Oval 49">
              <a:extLst>
                <a:ext uri="{FF2B5EF4-FFF2-40B4-BE49-F238E27FC236}">
                  <a16:creationId xmlns:a16="http://schemas.microsoft.com/office/drawing/2014/main" id="{98E3F9F0-4A96-3F47-A4D5-E76E49200B8A}"/>
                </a:ext>
              </a:extLst>
            </p:cNvPr>
            <p:cNvSpPr>
              <a:spLocks noChangeArrowheads="1"/>
            </p:cNvSpPr>
            <p:nvPr/>
          </p:nvSpPr>
          <p:spPr bwMode="auto">
            <a:xfrm>
              <a:off x="4105"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49" name="Oval 50">
              <a:extLst>
                <a:ext uri="{FF2B5EF4-FFF2-40B4-BE49-F238E27FC236}">
                  <a16:creationId xmlns:a16="http://schemas.microsoft.com/office/drawing/2014/main" id="{264EA5D3-0E5A-6344-81AD-09F0A74661C4}"/>
                </a:ext>
              </a:extLst>
            </p:cNvPr>
            <p:cNvSpPr>
              <a:spLocks noChangeArrowheads="1"/>
            </p:cNvSpPr>
            <p:nvPr/>
          </p:nvSpPr>
          <p:spPr bwMode="auto">
            <a:xfrm>
              <a:off x="4105"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50" name="Oval 51">
              <a:extLst>
                <a:ext uri="{FF2B5EF4-FFF2-40B4-BE49-F238E27FC236}">
                  <a16:creationId xmlns:a16="http://schemas.microsoft.com/office/drawing/2014/main" id="{D5ED7216-4854-F649-864D-9254574CBF19}"/>
                </a:ext>
              </a:extLst>
            </p:cNvPr>
            <p:cNvSpPr>
              <a:spLocks noChangeArrowheads="1"/>
            </p:cNvSpPr>
            <p:nvPr/>
          </p:nvSpPr>
          <p:spPr bwMode="auto">
            <a:xfrm>
              <a:off x="4377" y="1434"/>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51" name="Oval 52">
              <a:extLst>
                <a:ext uri="{FF2B5EF4-FFF2-40B4-BE49-F238E27FC236}">
                  <a16:creationId xmlns:a16="http://schemas.microsoft.com/office/drawing/2014/main" id="{B281A452-7D4F-D84F-974D-8DFF9B453536}"/>
                </a:ext>
              </a:extLst>
            </p:cNvPr>
            <p:cNvSpPr>
              <a:spLocks noChangeArrowheads="1"/>
            </p:cNvSpPr>
            <p:nvPr/>
          </p:nvSpPr>
          <p:spPr bwMode="auto">
            <a:xfrm>
              <a:off x="4105"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52" name="Oval 53">
              <a:extLst>
                <a:ext uri="{FF2B5EF4-FFF2-40B4-BE49-F238E27FC236}">
                  <a16:creationId xmlns:a16="http://schemas.microsoft.com/office/drawing/2014/main" id="{FDC1E20F-16AD-DC4E-B72E-610B38A39864}"/>
                </a:ext>
              </a:extLst>
            </p:cNvPr>
            <p:cNvSpPr>
              <a:spLocks noChangeArrowheads="1"/>
            </p:cNvSpPr>
            <p:nvPr/>
          </p:nvSpPr>
          <p:spPr bwMode="auto">
            <a:xfrm>
              <a:off x="4740"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53" name="Oval 54">
              <a:extLst>
                <a:ext uri="{FF2B5EF4-FFF2-40B4-BE49-F238E27FC236}">
                  <a16:creationId xmlns:a16="http://schemas.microsoft.com/office/drawing/2014/main" id="{E2539C94-FD68-A947-A1A7-58525246419C}"/>
                </a:ext>
              </a:extLst>
            </p:cNvPr>
            <p:cNvSpPr>
              <a:spLocks noChangeArrowheads="1"/>
            </p:cNvSpPr>
            <p:nvPr/>
          </p:nvSpPr>
          <p:spPr bwMode="auto">
            <a:xfrm>
              <a:off x="4740"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54" name="Oval 55">
              <a:extLst>
                <a:ext uri="{FF2B5EF4-FFF2-40B4-BE49-F238E27FC236}">
                  <a16:creationId xmlns:a16="http://schemas.microsoft.com/office/drawing/2014/main" id="{6CDC0778-9110-4649-8967-F2C7F840B75C}"/>
                </a:ext>
              </a:extLst>
            </p:cNvPr>
            <p:cNvSpPr>
              <a:spLocks noChangeArrowheads="1"/>
            </p:cNvSpPr>
            <p:nvPr/>
          </p:nvSpPr>
          <p:spPr bwMode="auto">
            <a:xfrm>
              <a:off x="4740"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55" name="Oval 56">
              <a:extLst>
                <a:ext uri="{FF2B5EF4-FFF2-40B4-BE49-F238E27FC236}">
                  <a16:creationId xmlns:a16="http://schemas.microsoft.com/office/drawing/2014/main" id="{D7A36D1E-FB73-B543-8CB3-8FD9BA0AEF58}"/>
                </a:ext>
              </a:extLst>
            </p:cNvPr>
            <p:cNvSpPr>
              <a:spLocks noChangeArrowheads="1"/>
            </p:cNvSpPr>
            <p:nvPr/>
          </p:nvSpPr>
          <p:spPr bwMode="auto">
            <a:xfrm>
              <a:off x="4740"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8</a:t>
              </a:r>
            </a:p>
          </p:txBody>
        </p:sp>
        <p:sp>
          <p:nvSpPr>
            <p:cNvPr id="56" name="Oval 57">
              <a:extLst>
                <a:ext uri="{FF2B5EF4-FFF2-40B4-BE49-F238E27FC236}">
                  <a16:creationId xmlns:a16="http://schemas.microsoft.com/office/drawing/2014/main" id="{B181D1E7-8625-FC4E-9858-BF4CBC56A940}"/>
                </a:ext>
              </a:extLst>
            </p:cNvPr>
            <p:cNvSpPr>
              <a:spLocks noChangeArrowheads="1"/>
            </p:cNvSpPr>
            <p:nvPr/>
          </p:nvSpPr>
          <p:spPr bwMode="auto">
            <a:xfrm>
              <a:off x="5239"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57" name="Text Box 58">
              <a:extLst>
                <a:ext uri="{FF2B5EF4-FFF2-40B4-BE49-F238E27FC236}">
                  <a16:creationId xmlns:a16="http://schemas.microsoft.com/office/drawing/2014/main" id="{6C04858D-F034-2D40-8983-25FB82EB5FC4}"/>
                </a:ext>
              </a:extLst>
            </p:cNvPr>
            <p:cNvSpPr txBox="1">
              <a:spLocks noChangeArrowheads="1"/>
            </p:cNvSpPr>
            <p:nvPr/>
          </p:nvSpPr>
          <p:spPr bwMode="auto">
            <a:xfrm>
              <a:off x="4545" y="1249"/>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58" name="Text Box 59">
              <a:extLst>
                <a:ext uri="{FF2B5EF4-FFF2-40B4-BE49-F238E27FC236}">
                  <a16:creationId xmlns:a16="http://schemas.microsoft.com/office/drawing/2014/main" id="{02C89BFB-4DBE-0B41-98D0-BD64021D3E6D}"/>
                </a:ext>
              </a:extLst>
            </p:cNvPr>
            <p:cNvSpPr txBox="1">
              <a:spLocks noChangeArrowheads="1"/>
            </p:cNvSpPr>
            <p:nvPr/>
          </p:nvSpPr>
          <p:spPr bwMode="auto">
            <a:xfrm>
              <a:off x="4000" y="167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2/1</a:t>
              </a:r>
            </a:p>
          </p:txBody>
        </p:sp>
        <p:sp>
          <p:nvSpPr>
            <p:cNvPr id="59" name="Text Box 60">
              <a:extLst>
                <a:ext uri="{FF2B5EF4-FFF2-40B4-BE49-F238E27FC236}">
                  <a16:creationId xmlns:a16="http://schemas.microsoft.com/office/drawing/2014/main" id="{C17FCBF1-3CBD-5D48-BCD6-E4E4B11EA1A7}"/>
                </a:ext>
              </a:extLst>
            </p:cNvPr>
            <p:cNvSpPr txBox="1">
              <a:spLocks noChangeArrowheads="1"/>
            </p:cNvSpPr>
            <p:nvPr/>
          </p:nvSpPr>
          <p:spPr bwMode="auto">
            <a:xfrm>
              <a:off x="3953" y="2248"/>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
          <p:nvSpPr>
            <p:cNvPr id="60" name="Text Box 61">
              <a:extLst>
                <a:ext uri="{FF2B5EF4-FFF2-40B4-BE49-F238E27FC236}">
                  <a16:creationId xmlns:a16="http://schemas.microsoft.com/office/drawing/2014/main" id="{9D20E3E4-1764-4349-A214-4EEE16E10A20}"/>
                </a:ext>
              </a:extLst>
            </p:cNvPr>
            <p:cNvSpPr txBox="1">
              <a:spLocks noChangeArrowheads="1"/>
            </p:cNvSpPr>
            <p:nvPr/>
          </p:nvSpPr>
          <p:spPr bwMode="auto">
            <a:xfrm>
              <a:off x="3960" y="279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61" name="Text Box 62">
              <a:extLst>
                <a:ext uri="{FF2B5EF4-FFF2-40B4-BE49-F238E27FC236}">
                  <a16:creationId xmlns:a16="http://schemas.microsoft.com/office/drawing/2014/main" id="{F60E48BF-4CD6-C546-A919-3019EF430966}"/>
                </a:ext>
              </a:extLst>
            </p:cNvPr>
            <p:cNvSpPr txBox="1">
              <a:spLocks noChangeArrowheads="1"/>
            </p:cNvSpPr>
            <p:nvPr/>
          </p:nvSpPr>
          <p:spPr bwMode="auto">
            <a:xfrm>
              <a:off x="3913" y="3385"/>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5/5</a:t>
              </a:r>
            </a:p>
          </p:txBody>
        </p:sp>
        <p:sp>
          <p:nvSpPr>
            <p:cNvPr id="62" name="Text Box 63">
              <a:extLst>
                <a:ext uri="{FF2B5EF4-FFF2-40B4-BE49-F238E27FC236}">
                  <a16:creationId xmlns:a16="http://schemas.microsoft.com/office/drawing/2014/main" id="{786C5250-20EC-FF43-9567-D11D59751A6D}"/>
                </a:ext>
              </a:extLst>
            </p:cNvPr>
            <p:cNvSpPr txBox="1">
              <a:spLocks noChangeArrowheads="1"/>
            </p:cNvSpPr>
            <p:nvPr/>
          </p:nvSpPr>
          <p:spPr bwMode="auto">
            <a:xfrm>
              <a:off x="4876" y="175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6/6</a:t>
              </a:r>
            </a:p>
          </p:txBody>
        </p:sp>
        <p:sp>
          <p:nvSpPr>
            <p:cNvPr id="63" name="Text Box 64">
              <a:extLst>
                <a:ext uri="{FF2B5EF4-FFF2-40B4-BE49-F238E27FC236}">
                  <a16:creationId xmlns:a16="http://schemas.microsoft.com/office/drawing/2014/main" id="{2E55B46A-54C2-BA44-B5BF-223E1B1779B5}"/>
                </a:ext>
              </a:extLst>
            </p:cNvPr>
            <p:cNvSpPr txBox="1">
              <a:spLocks noChangeArrowheads="1"/>
            </p:cNvSpPr>
            <p:nvPr/>
          </p:nvSpPr>
          <p:spPr bwMode="auto">
            <a:xfrm>
              <a:off x="4527" y="2254"/>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7/6</a:t>
              </a:r>
            </a:p>
          </p:txBody>
        </p:sp>
        <p:sp>
          <p:nvSpPr>
            <p:cNvPr id="64" name="Text Box 65">
              <a:extLst>
                <a:ext uri="{FF2B5EF4-FFF2-40B4-BE49-F238E27FC236}">
                  <a16:creationId xmlns:a16="http://schemas.microsoft.com/office/drawing/2014/main" id="{8585105D-E383-3C47-8870-FECCDD32F7BB}"/>
                </a:ext>
              </a:extLst>
            </p:cNvPr>
            <p:cNvSpPr txBox="1">
              <a:spLocks noChangeArrowheads="1"/>
            </p:cNvSpPr>
            <p:nvPr/>
          </p:nvSpPr>
          <p:spPr bwMode="auto">
            <a:xfrm>
              <a:off x="4538" y="279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8/6</a:t>
              </a:r>
            </a:p>
          </p:txBody>
        </p:sp>
        <p:sp>
          <p:nvSpPr>
            <p:cNvPr id="65" name="Text Box 66">
              <a:extLst>
                <a:ext uri="{FF2B5EF4-FFF2-40B4-BE49-F238E27FC236}">
                  <a16:creationId xmlns:a16="http://schemas.microsoft.com/office/drawing/2014/main" id="{3E4FCE55-3DFC-1C4D-8BF2-976574E81D33}"/>
                </a:ext>
              </a:extLst>
            </p:cNvPr>
            <p:cNvSpPr txBox="1">
              <a:spLocks noChangeArrowheads="1"/>
            </p:cNvSpPr>
            <p:nvPr/>
          </p:nvSpPr>
          <p:spPr bwMode="auto">
            <a:xfrm>
              <a:off x="4531" y="3385"/>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9/9</a:t>
              </a:r>
            </a:p>
          </p:txBody>
        </p:sp>
        <p:sp>
          <p:nvSpPr>
            <p:cNvPr id="66" name="Text Box 67">
              <a:extLst>
                <a:ext uri="{FF2B5EF4-FFF2-40B4-BE49-F238E27FC236}">
                  <a16:creationId xmlns:a16="http://schemas.microsoft.com/office/drawing/2014/main" id="{C7B888FA-BAA7-6449-894F-3A111DB6A7FF}"/>
                </a:ext>
              </a:extLst>
            </p:cNvPr>
            <p:cNvSpPr txBox="1">
              <a:spLocks noChangeArrowheads="1"/>
            </p:cNvSpPr>
            <p:nvPr/>
          </p:nvSpPr>
          <p:spPr bwMode="auto">
            <a:xfrm>
              <a:off x="5313" y="3332"/>
              <a:ext cx="443" cy="296"/>
            </a:xfrm>
            <a:prstGeom prst="rect">
              <a:avLst/>
            </a:prstGeom>
            <a:noFill/>
            <a:ln w="9525">
              <a:noFill/>
              <a:miter lim="800000"/>
              <a:headEnd/>
              <a:tailEnd/>
            </a:ln>
            <a:effectLst/>
          </p:spPr>
          <p:txBody>
            <a:bodyPr wrap="none">
              <a:spAutoFit/>
            </a:bodyPr>
            <a:lstStyle/>
            <a:p>
              <a:r>
                <a:rPr lang="en-US" altLang="zh-TW" dirty="0">
                  <a:solidFill>
                    <a:srgbClr val="FF0000"/>
                  </a:solidFill>
                </a:rPr>
                <a:t>10/10</a:t>
              </a:r>
            </a:p>
          </p:txBody>
        </p:sp>
        <p:cxnSp>
          <p:nvCxnSpPr>
            <p:cNvPr id="67" name="AutoShape 68">
              <a:extLst>
                <a:ext uri="{FF2B5EF4-FFF2-40B4-BE49-F238E27FC236}">
                  <a16:creationId xmlns:a16="http://schemas.microsoft.com/office/drawing/2014/main" id="{FA49091A-9C74-6146-9EEE-F455BA1D1438}"/>
                </a:ext>
              </a:extLst>
            </p:cNvPr>
            <p:cNvCxnSpPr>
              <a:cxnSpLocks noChangeShapeType="1"/>
              <a:stCxn id="48" idx="2"/>
              <a:endCxn id="50" idx="0"/>
            </p:cNvCxnSpPr>
            <p:nvPr/>
          </p:nvCxnSpPr>
          <p:spPr bwMode="auto">
            <a:xfrm rot="10800000" flipH="1">
              <a:off x="4105" y="1434"/>
              <a:ext cx="408" cy="1724"/>
            </a:xfrm>
            <a:prstGeom prst="bentConnector4">
              <a:avLst>
                <a:gd name="adj1" fmla="val -35296"/>
                <a:gd name="adj2" fmla="val 108352"/>
              </a:avLst>
            </a:prstGeom>
            <a:noFill/>
            <a:ln w="38100">
              <a:solidFill>
                <a:schemeClr val="tx1"/>
              </a:solidFill>
              <a:prstDash val="sysDot"/>
              <a:miter lim="800000"/>
              <a:headEnd/>
              <a:tailEnd/>
            </a:ln>
            <a:effectLst/>
          </p:spPr>
        </p:cxnSp>
        <p:cxnSp>
          <p:nvCxnSpPr>
            <p:cNvPr id="68" name="AutoShape 69">
              <a:extLst>
                <a:ext uri="{FF2B5EF4-FFF2-40B4-BE49-F238E27FC236}">
                  <a16:creationId xmlns:a16="http://schemas.microsoft.com/office/drawing/2014/main" id="{11B25E0A-9945-844C-9948-865CBE437177}"/>
                </a:ext>
              </a:extLst>
            </p:cNvPr>
            <p:cNvCxnSpPr>
              <a:cxnSpLocks noChangeShapeType="1"/>
              <a:stCxn id="53" idx="6"/>
              <a:endCxn id="52" idx="6"/>
            </p:cNvCxnSpPr>
            <p:nvPr/>
          </p:nvCxnSpPr>
          <p:spPr bwMode="auto">
            <a:xfrm flipV="1">
              <a:off x="5012" y="2069"/>
              <a:ext cx="1" cy="1089"/>
            </a:xfrm>
            <a:prstGeom prst="bentConnector3">
              <a:avLst>
                <a:gd name="adj1" fmla="val 14400000"/>
              </a:avLst>
            </a:prstGeom>
            <a:noFill/>
            <a:ln w="38100">
              <a:solidFill>
                <a:schemeClr val="tx1"/>
              </a:solidFill>
              <a:prstDash val="sysDot"/>
              <a:miter lim="800000"/>
              <a:headEnd/>
              <a:tailEnd/>
            </a:ln>
            <a:effectLst/>
          </p:spPr>
        </p:cxnSp>
      </p:grpSp>
      <p:sp>
        <p:nvSpPr>
          <p:cNvPr id="70" name="Text Box 67">
            <a:extLst>
              <a:ext uri="{FF2B5EF4-FFF2-40B4-BE49-F238E27FC236}">
                <a16:creationId xmlns:a16="http://schemas.microsoft.com/office/drawing/2014/main" id="{C0223178-B6C9-F04A-97B9-86F1422CEB9D}"/>
              </a:ext>
            </a:extLst>
          </p:cNvPr>
          <p:cNvSpPr txBox="1">
            <a:spLocks noChangeArrowheads="1"/>
          </p:cNvSpPr>
          <p:nvPr/>
        </p:nvSpPr>
        <p:spPr bwMode="auto">
          <a:xfrm>
            <a:off x="6668533" y="2513421"/>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Tree>
    <p:extLst>
      <p:ext uri="{BB962C8B-B14F-4D97-AF65-F5344CB8AC3E}">
        <p14:creationId xmlns:p14="http://schemas.microsoft.com/office/powerpoint/2010/main" val="9231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5F5F8-CC2E-8D4A-8C3A-EBDD7A15F0FD}"/>
              </a:ext>
            </a:extLst>
          </p:cNvPr>
          <p:cNvSpPr>
            <a:spLocks noGrp="1"/>
          </p:cNvSpPr>
          <p:nvPr>
            <p:ph type="sldNum" sz="quarter" idx="12"/>
          </p:nvPr>
        </p:nvSpPr>
        <p:spPr/>
        <p:txBody>
          <a:bodyPr/>
          <a:lstStyle/>
          <a:p>
            <a:fld id="{4E77BC79-9480-1042-96E1-82B94DA0811E}" type="slidenum">
              <a:rPr lang="en-US" smtClean="0"/>
              <a:t>12</a:t>
            </a:fld>
            <a:endParaRPr lang="en-US"/>
          </a:p>
        </p:txBody>
      </p:sp>
      <p:sp>
        <p:nvSpPr>
          <p:cNvPr id="3" name="Title 2">
            <a:extLst>
              <a:ext uri="{FF2B5EF4-FFF2-40B4-BE49-F238E27FC236}">
                <a16:creationId xmlns:a16="http://schemas.microsoft.com/office/drawing/2014/main" id="{7D639B9A-CD35-E04C-83BF-2EE2C959F86F}"/>
              </a:ext>
            </a:extLst>
          </p:cNvPr>
          <p:cNvSpPr>
            <a:spLocks noGrp="1"/>
          </p:cNvSpPr>
          <p:nvPr>
            <p:ph type="title"/>
          </p:nvPr>
        </p:nvSpPr>
        <p:spPr/>
        <p:txBody>
          <a:bodyPr/>
          <a:lstStyle/>
          <a:p>
            <a:r>
              <a:rPr lang="en-US" dirty="0"/>
              <a:t>Cut Vertices Identified</a:t>
            </a:r>
          </a:p>
        </p:txBody>
      </p:sp>
      <p:graphicFrame>
        <p:nvGraphicFramePr>
          <p:cNvPr id="5" name="Content Placeholder 4">
            <a:extLst>
              <a:ext uri="{FF2B5EF4-FFF2-40B4-BE49-F238E27FC236}">
                <a16:creationId xmlns:a16="http://schemas.microsoft.com/office/drawing/2014/main" id="{28F25095-437C-FF45-9DE3-B93612D3B3EB}"/>
              </a:ext>
            </a:extLst>
          </p:cNvPr>
          <p:cNvGraphicFramePr>
            <a:graphicFrameLocks noGrp="1" noChangeAspect="1"/>
          </p:cNvGraphicFramePr>
          <p:nvPr>
            <p:ph idx="1"/>
          </p:nvPr>
        </p:nvGraphicFramePr>
        <p:xfrm>
          <a:off x="714348" y="1571612"/>
          <a:ext cx="4464051" cy="1126475"/>
        </p:xfrm>
        <a:graphic>
          <a:graphicData uri="http://schemas.openxmlformats.org/presentationml/2006/ole">
            <mc:AlternateContent xmlns:mc="http://schemas.openxmlformats.org/markup-compatibility/2006">
              <mc:Choice xmlns:v="urn:schemas-microsoft-com:vml" Requires="v">
                <p:oleObj spid="_x0000_s2098" name="方程式" r:id="rId3" imgW="2666880" imgH="672840" progId="Equation.3">
                  <p:embed/>
                </p:oleObj>
              </mc:Choice>
              <mc:Fallback>
                <p:oleObj name="方程式" r:id="rId3" imgW="2666880" imgH="672840" progId="Equation.3">
                  <p:embed/>
                  <p:pic>
                    <p:nvPicPr>
                      <p:cNvPr id="5" name="Content Placeholder 4">
                        <a:extLst>
                          <a:ext uri="{FF2B5EF4-FFF2-40B4-BE49-F238E27FC236}">
                            <a16:creationId xmlns:a16="http://schemas.microsoft.com/office/drawing/2014/main" id="{28F25095-437C-FF45-9DE3-B93612D3B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48" y="1571612"/>
                        <a:ext cx="4464051" cy="112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7">
            <a:extLst>
              <a:ext uri="{FF2B5EF4-FFF2-40B4-BE49-F238E27FC236}">
                <a16:creationId xmlns:a16="http://schemas.microsoft.com/office/drawing/2014/main" id="{CBEB39B7-1BEA-6D44-A63B-FE77693A1A08}"/>
              </a:ext>
            </a:extLst>
          </p:cNvPr>
          <p:cNvSpPr>
            <a:spLocks noChangeShapeType="1"/>
          </p:cNvSpPr>
          <p:nvPr/>
        </p:nvSpPr>
        <p:spPr bwMode="auto">
          <a:xfrm>
            <a:off x="2824134" y="4176733"/>
            <a:ext cx="0" cy="1584325"/>
          </a:xfrm>
          <a:prstGeom prst="line">
            <a:avLst/>
          </a:prstGeom>
          <a:noFill/>
          <a:ln w="38100">
            <a:solidFill>
              <a:schemeClr val="tx1"/>
            </a:solidFill>
            <a:round/>
            <a:headEnd/>
            <a:tailEnd/>
          </a:ln>
          <a:effectLst/>
        </p:spPr>
        <p:txBody>
          <a:bodyPr/>
          <a:lstStyle/>
          <a:p>
            <a:endParaRPr lang="zh-TW" altLang="en-US"/>
          </a:p>
        </p:txBody>
      </p:sp>
      <p:sp>
        <p:nvSpPr>
          <p:cNvPr id="7" name="Line 8">
            <a:extLst>
              <a:ext uri="{FF2B5EF4-FFF2-40B4-BE49-F238E27FC236}">
                <a16:creationId xmlns:a16="http://schemas.microsoft.com/office/drawing/2014/main" id="{E497E2EC-78F8-F64B-AD2F-50ED9C6A532C}"/>
              </a:ext>
            </a:extLst>
          </p:cNvPr>
          <p:cNvSpPr>
            <a:spLocks noChangeShapeType="1"/>
          </p:cNvSpPr>
          <p:nvPr/>
        </p:nvSpPr>
        <p:spPr bwMode="auto">
          <a:xfrm flipH="1">
            <a:off x="1671609" y="4968895"/>
            <a:ext cx="792163" cy="0"/>
          </a:xfrm>
          <a:prstGeom prst="line">
            <a:avLst/>
          </a:prstGeom>
          <a:noFill/>
          <a:ln w="38100">
            <a:solidFill>
              <a:schemeClr val="tx1"/>
            </a:solidFill>
            <a:round/>
            <a:headEnd/>
            <a:tailEnd/>
          </a:ln>
          <a:effectLst/>
        </p:spPr>
        <p:txBody>
          <a:bodyPr/>
          <a:lstStyle/>
          <a:p>
            <a:endParaRPr lang="zh-TW" altLang="en-US"/>
          </a:p>
        </p:txBody>
      </p:sp>
      <p:sp>
        <p:nvSpPr>
          <p:cNvPr id="8" name="Line 9">
            <a:extLst>
              <a:ext uri="{FF2B5EF4-FFF2-40B4-BE49-F238E27FC236}">
                <a16:creationId xmlns:a16="http://schemas.microsoft.com/office/drawing/2014/main" id="{35B0BF90-8F6E-0542-9AAD-4A5C16927D31}"/>
              </a:ext>
            </a:extLst>
          </p:cNvPr>
          <p:cNvSpPr>
            <a:spLocks noChangeShapeType="1"/>
          </p:cNvSpPr>
          <p:nvPr/>
        </p:nvSpPr>
        <p:spPr bwMode="auto">
          <a:xfrm>
            <a:off x="1239809" y="3384570"/>
            <a:ext cx="0" cy="86360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99453A2E-CE98-9C43-9CF4-B69BC4161835}"/>
              </a:ext>
            </a:extLst>
          </p:cNvPr>
          <p:cNvSpPr>
            <a:spLocks noChangeShapeType="1"/>
          </p:cNvSpPr>
          <p:nvPr/>
        </p:nvSpPr>
        <p:spPr bwMode="auto">
          <a:xfrm flipH="1">
            <a:off x="808009" y="4176733"/>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51B24DE6-D568-014A-A8DC-4301EB7878C2}"/>
              </a:ext>
            </a:extLst>
          </p:cNvPr>
          <p:cNvSpPr>
            <a:spLocks noChangeShapeType="1"/>
          </p:cNvSpPr>
          <p:nvPr/>
        </p:nvSpPr>
        <p:spPr bwMode="auto">
          <a:xfrm>
            <a:off x="1239809" y="4176733"/>
            <a:ext cx="431800" cy="792163"/>
          </a:xfrm>
          <a:prstGeom prst="line">
            <a:avLst/>
          </a:prstGeom>
          <a:noFill/>
          <a:ln w="38100">
            <a:solidFill>
              <a:schemeClr val="tx1"/>
            </a:solidFill>
            <a:prstDash val="sysDot"/>
            <a:round/>
            <a:headEnd/>
            <a:tailEnd/>
          </a:ln>
          <a:effectLst/>
        </p:spPr>
        <p:txBody>
          <a:bodyPr/>
          <a:lstStyle/>
          <a:p>
            <a:endParaRPr lang="zh-TW" altLang="en-US"/>
          </a:p>
        </p:txBody>
      </p:sp>
      <p:sp>
        <p:nvSpPr>
          <p:cNvPr id="11" name="Line 12">
            <a:extLst>
              <a:ext uri="{FF2B5EF4-FFF2-40B4-BE49-F238E27FC236}">
                <a16:creationId xmlns:a16="http://schemas.microsoft.com/office/drawing/2014/main" id="{4D7B5A6D-0417-1342-BBC0-18BD34ED2D5D}"/>
              </a:ext>
            </a:extLst>
          </p:cNvPr>
          <p:cNvSpPr>
            <a:spLocks noChangeShapeType="1"/>
          </p:cNvSpPr>
          <p:nvPr/>
        </p:nvSpPr>
        <p:spPr bwMode="auto">
          <a:xfrm>
            <a:off x="808009" y="4968895"/>
            <a:ext cx="503238" cy="792163"/>
          </a:xfrm>
          <a:prstGeom prst="line">
            <a:avLst/>
          </a:prstGeom>
          <a:noFill/>
          <a:ln w="38100">
            <a:solidFill>
              <a:schemeClr val="tx1"/>
            </a:solidFill>
            <a:round/>
            <a:headEnd/>
            <a:tailEnd/>
          </a:ln>
          <a:effectLst/>
        </p:spPr>
        <p:txBody>
          <a:bodyPr/>
          <a:lstStyle/>
          <a:p>
            <a:endParaRPr lang="zh-TW" altLang="en-US"/>
          </a:p>
        </p:txBody>
      </p:sp>
      <p:sp>
        <p:nvSpPr>
          <p:cNvPr id="12" name="Line 13">
            <a:extLst>
              <a:ext uri="{FF2B5EF4-FFF2-40B4-BE49-F238E27FC236}">
                <a16:creationId xmlns:a16="http://schemas.microsoft.com/office/drawing/2014/main" id="{52335D62-DE64-F544-B388-F45D17C5DC6B}"/>
              </a:ext>
            </a:extLst>
          </p:cNvPr>
          <p:cNvSpPr>
            <a:spLocks noChangeShapeType="1"/>
          </p:cNvSpPr>
          <p:nvPr/>
        </p:nvSpPr>
        <p:spPr bwMode="auto">
          <a:xfrm flipH="1" flipV="1">
            <a:off x="2463772" y="4895870"/>
            <a:ext cx="360363" cy="865188"/>
          </a:xfrm>
          <a:prstGeom prst="line">
            <a:avLst/>
          </a:prstGeom>
          <a:noFill/>
          <a:ln w="38100">
            <a:solidFill>
              <a:schemeClr val="tx1"/>
            </a:solidFill>
            <a:round/>
            <a:headEnd/>
            <a:tailEnd/>
          </a:ln>
          <a:effectLst/>
        </p:spPr>
        <p:txBody>
          <a:bodyPr/>
          <a:lstStyle/>
          <a:p>
            <a:endParaRPr lang="zh-TW" altLang="en-US"/>
          </a:p>
        </p:txBody>
      </p:sp>
      <p:sp>
        <p:nvSpPr>
          <p:cNvPr id="13" name="Line 14">
            <a:extLst>
              <a:ext uri="{FF2B5EF4-FFF2-40B4-BE49-F238E27FC236}">
                <a16:creationId xmlns:a16="http://schemas.microsoft.com/office/drawing/2014/main" id="{B2407307-A644-CC49-B14C-B6BFCF597521}"/>
              </a:ext>
            </a:extLst>
          </p:cNvPr>
          <p:cNvSpPr>
            <a:spLocks noChangeShapeType="1"/>
          </p:cNvSpPr>
          <p:nvPr/>
        </p:nvSpPr>
        <p:spPr bwMode="auto">
          <a:xfrm>
            <a:off x="2824134" y="3384570"/>
            <a:ext cx="0" cy="863600"/>
          </a:xfrm>
          <a:prstGeom prst="line">
            <a:avLst/>
          </a:prstGeom>
          <a:noFill/>
          <a:ln w="38100">
            <a:solidFill>
              <a:schemeClr val="tx1"/>
            </a:solidFill>
            <a:round/>
            <a:headEnd/>
            <a:tailEnd/>
          </a:ln>
          <a:effectLst/>
        </p:spPr>
        <p:txBody>
          <a:bodyPr/>
          <a:lstStyle/>
          <a:p>
            <a:endParaRPr lang="zh-TW" altLang="en-US"/>
          </a:p>
        </p:txBody>
      </p:sp>
      <p:sp>
        <p:nvSpPr>
          <p:cNvPr id="14" name="Line 15">
            <a:extLst>
              <a:ext uri="{FF2B5EF4-FFF2-40B4-BE49-F238E27FC236}">
                <a16:creationId xmlns:a16="http://schemas.microsoft.com/office/drawing/2014/main" id="{D264F1A7-EDDD-E94B-B7EE-E2D463483C90}"/>
              </a:ext>
            </a:extLst>
          </p:cNvPr>
          <p:cNvSpPr>
            <a:spLocks noChangeShapeType="1"/>
          </p:cNvSpPr>
          <p:nvPr/>
        </p:nvSpPr>
        <p:spPr bwMode="auto">
          <a:xfrm flipH="1">
            <a:off x="2824134" y="3384570"/>
            <a:ext cx="792163"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6E564B19-225E-CD4B-91C9-440F23E0F013}"/>
              </a:ext>
            </a:extLst>
          </p:cNvPr>
          <p:cNvSpPr>
            <a:spLocks noChangeShapeType="1"/>
          </p:cNvSpPr>
          <p:nvPr/>
        </p:nvSpPr>
        <p:spPr bwMode="auto">
          <a:xfrm flipH="1">
            <a:off x="1311247" y="4968895"/>
            <a:ext cx="360363" cy="792163"/>
          </a:xfrm>
          <a:prstGeom prst="line">
            <a:avLst/>
          </a:prstGeom>
          <a:noFill/>
          <a:ln w="38100">
            <a:solidFill>
              <a:schemeClr val="tx1"/>
            </a:solidFill>
            <a:round/>
            <a:headEnd/>
            <a:tailEnd/>
          </a:ln>
          <a:effectLst/>
        </p:spPr>
        <p:txBody>
          <a:bodyPr/>
          <a:lstStyle/>
          <a:p>
            <a:endParaRPr lang="zh-TW" altLang="en-US"/>
          </a:p>
        </p:txBody>
      </p:sp>
      <p:sp>
        <p:nvSpPr>
          <p:cNvPr id="16" name="Line 17">
            <a:extLst>
              <a:ext uri="{FF2B5EF4-FFF2-40B4-BE49-F238E27FC236}">
                <a16:creationId xmlns:a16="http://schemas.microsoft.com/office/drawing/2014/main" id="{4A1D1C0D-1547-844C-B8C3-24D7C9346277}"/>
              </a:ext>
            </a:extLst>
          </p:cNvPr>
          <p:cNvSpPr>
            <a:spLocks noChangeShapeType="1"/>
          </p:cNvSpPr>
          <p:nvPr/>
        </p:nvSpPr>
        <p:spPr bwMode="auto">
          <a:xfrm flipH="1">
            <a:off x="2463772" y="4248170"/>
            <a:ext cx="360363" cy="647700"/>
          </a:xfrm>
          <a:prstGeom prst="line">
            <a:avLst/>
          </a:prstGeom>
          <a:noFill/>
          <a:ln w="38100">
            <a:solidFill>
              <a:schemeClr val="tx1"/>
            </a:solidFill>
            <a:prstDash val="sysDot"/>
            <a:round/>
            <a:headEnd/>
            <a:tailEnd/>
          </a:ln>
          <a:effectLst/>
        </p:spPr>
        <p:txBody>
          <a:bodyPr/>
          <a:lstStyle/>
          <a:p>
            <a:endParaRPr lang="zh-TW" altLang="en-US"/>
          </a:p>
        </p:txBody>
      </p:sp>
      <p:sp>
        <p:nvSpPr>
          <p:cNvPr id="17" name="Oval 18">
            <a:extLst>
              <a:ext uri="{FF2B5EF4-FFF2-40B4-BE49-F238E27FC236}">
                <a16:creationId xmlns:a16="http://schemas.microsoft.com/office/drawing/2014/main" id="{678A0101-2ADC-4843-B90D-47BD7961CBD1}"/>
              </a:ext>
            </a:extLst>
          </p:cNvPr>
          <p:cNvSpPr>
            <a:spLocks noChangeArrowheads="1"/>
          </p:cNvSpPr>
          <p:nvPr/>
        </p:nvSpPr>
        <p:spPr bwMode="auto">
          <a:xfrm>
            <a:off x="1023909"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19">
            <a:extLst>
              <a:ext uri="{FF2B5EF4-FFF2-40B4-BE49-F238E27FC236}">
                <a16:creationId xmlns:a16="http://schemas.microsoft.com/office/drawing/2014/main" id="{E37D23F1-9622-7344-ACE3-76B2EBBCD157}"/>
              </a:ext>
            </a:extLst>
          </p:cNvPr>
          <p:cNvSpPr>
            <a:spLocks noChangeArrowheads="1"/>
          </p:cNvSpPr>
          <p:nvPr/>
        </p:nvSpPr>
        <p:spPr bwMode="auto">
          <a:xfrm>
            <a:off x="1023909"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17B582EE-AC88-CF40-A516-4956669E2E26}"/>
              </a:ext>
            </a:extLst>
          </p:cNvPr>
          <p:cNvSpPr>
            <a:spLocks noChangeArrowheads="1"/>
          </p:cNvSpPr>
          <p:nvPr/>
        </p:nvSpPr>
        <p:spPr bwMode="auto">
          <a:xfrm>
            <a:off x="5921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48BF4E30-65AE-524B-81E5-415EE01DA6A5}"/>
              </a:ext>
            </a:extLst>
          </p:cNvPr>
          <p:cNvSpPr>
            <a:spLocks noChangeArrowheads="1"/>
          </p:cNvSpPr>
          <p:nvPr/>
        </p:nvSpPr>
        <p:spPr bwMode="auto">
          <a:xfrm>
            <a:off x="14557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38C44BE5-E169-AE40-9572-B034A279DFC1}"/>
              </a:ext>
            </a:extLst>
          </p:cNvPr>
          <p:cNvSpPr>
            <a:spLocks noChangeArrowheads="1"/>
          </p:cNvSpPr>
          <p:nvPr/>
        </p:nvSpPr>
        <p:spPr bwMode="auto">
          <a:xfrm>
            <a:off x="1023909"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53C9AE5-D056-474A-B704-AC04B63B913A}"/>
              </a:ext>
            </a:extLst>
          </p:cNvPr>
          <p:cNvSpPr>
            <a:spLocks noChangeArrowheads="1"/>
          </p:cNvSpPr>
          <p:nvPr/>
        </p:nvSpPr>
        <p:spPr bwMode="auto">
          <a:xfrm>
            <a:off x="2247872"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24">
            <a:extLst>
              <a:ext uri="{FF2B5EF4-FFF2-40B4-BE49-F238E27FC236}">
                <a16:creationId xmlns:a16="http://schemas.microsoft.com/office/drawing/2014/main" id="{1EF0D7C3-51CC-924F-AC90-1670AD7443D8}"/>
              </a:ext>
            </a:extLst>
          </p:cNvPr>
          <p:cNvSpPr>
            <a:spLocks noChangeArrowheads="1"/>
          </p:cNvSpPr>
          <p:nvPr/>
        </p:nvSpPr>
        <p:spPr bwMode="auto">
          <a:xfrm>
            <a:off x="2608234"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25">
            <a:extLst>
              <a:ext uri="{FF2B5EF4-FFF2-40B4-BE49-F238E27FC236}">
                <a16:creationId xmlns:a16="http://schemas.microsoft.com/office/drawing/2014/main" id="{F3955202-0043-F34D-8D71-7EAC273C6ED8}"/>
              </a:ext>
            </a:extLst>
          </p:cNvPr>
          <p:cNvSpPr>
            <a:spLocks noChangeArrowheads="1"/>
          </p:cNvSpPr>
          <p:nvPr/>
        </p:nvSpPr>
        <p:spPr bwMode="auto">
          <a:xfrm>
            <a:off x="2608234"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26">
            <a:extLst>
              <a:ext uri="{FF2B5EF4-FFF2-40B4-BE49-F238E27FC236}">
                <a16:creationId xmlns:a16="http://schemas.microsoft.com/office/drawing/2014/main" id="{CB3D260A-57F8-4B40-9D91-98C15E1873B0}"/>
              </a:ext>
            </a:extLst>
          </p:cNvPr>
          <p:cNvSpPr>
            <a:spLocks noChangeArrowheads="1"/>
          </p:cNvSpPr>
          <p:nvPr/>
        </p:nvSpPr>
        <p:spPr bwMode="auto">
          <a:xfrm>
            <a:off x="2608234"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27">
            <a:extLst>
              <a:ext uri="{FF2B5EF4-FFF2-40B4-BE49-F238E27FC236}">
                <a16:creationId xmlns:a16="http://schemas.microsoft.com/office/drawing/2014/main" id="{3FAB4E92-8BF8-CE43-8656-ECA2B4B66E61}"/>
              </a:ext>
            </a:extLst>
          </p:cNvPr>
          <p:cNvSpPr>
            <a:spLocks noChangeArrowheads="1"/>
          </p:cNvSpPr>
          <p:nvPr/>
        </p:nvSpPr>
        <p:spPr bwMode="auto">
          <a:xfrm>
            <a:off x="3400397"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27" name="Text Box 28">
            <a:extLst>
              <a:ext uri="{FF2B5EF4-FFF2-40B4-BE49-F238E27FC236}">
                <a16:creationId xmlns:a16="http://schemas.microsoft.com/office/drawing/2014/main" id="{D4BC915A-0B4A-144D-8D13-9C70E2491073}"/>
              </a:ext>
            </a:extLst>
          </p:cNvPr>
          <p:cNvSpPr txBox="1">
            <a:spLocks noChangeArrowheads="1"/>
          </p:cNvSpPr>
          <p:nvPr/>
        </p:nvSpPr>
        <p:spPr bwMode="auto">
          <a:xfrm>
            <a:off x="1652559"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1</a:t>
            </a:r>
          </a:p>
        </p:txBody>
      </p:sp>
      <p:sp>
        <p:nvSpPr>
          <p:cNvPr id="28" name="Text Box 29">
            <a:extLst>
              <a:ext uri="{FF2B5EF4-FFF2-40B4-BE49-F238E27FC236}">
                <a16:creationId xmlns:a16="http://schemas.microsoft.com/office/drawing/2014/main" id="{B1A9DC83-F41F-0640-98A9-A622D42BD2FE}"/>
              </a:ext>
            </a:extLst>
          </p:cNvPr>
          <p:cNvSpPr txBox="1">
            <a:spLocks noChangeArrowheads="1"/>
          </p:cNvSpPr>
          <p:nvPr/>
        </p:nvSpPr>
        <p:spPr bwMode="auto">
          <a:xfrm>
            <a:off x="1004859" y="59198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2</a:t>
            </a:r>
          </a:p>
        </p:txBody>
      </p:sp>
      <p:sp>
        <p:nvSpPr>
          <p:cNvPr id="29" name="Text Box 30">
            <a:extLst>
              <a:ext uri="{FF2B5EF4-FFF2-40B4-BE49-F238E27FC236}">
                <a16:creationId xmlns:a16="http://schemas.microsoft.com/office/drawing/2014/main" id="{2D5D2AEF-D3D0-6847-A6DA-8053CDF170CA}"/>
              </a:ext>
            </a:extLst>
          </p:cNvPr>
          <p:cNvSpPr txBox="1">
            <a:spLocks noChangeArrowheads="1"/>
          </p:cNvSpPr>
          <p:nvPr/>
        </p:nvSpPr>
        <p:spPr bwMode="auto">
          <a:xfrm>
            <a:off x="500034"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3</a:t>
            </a:r>
          </a:p>
        </p:txBody>
      </p:sp>
      <p:sp>
        <p:nvSpPr>
          <p:cNvPr id="30" name="Text Box 31">
            <a:extLst>
              <a:ext uri="{FF2B5EF4-FFF2-40B4-BE49-F238E27FC236}">
                <a16:creationId xmlns:a16="http://schemas.microsoft.com/office/drawing/2014/main" id="{D233FF6A-860B-134F-BA9C-1B55C1D28DAF}"/>
              </a:ext>
            </a:extLst>
          </p:cNvPr>
          <p:cNvSpPr txBox="1">
            <a:spLocks noChangeArrowheads="1"/>
          </p:cNvSpPr>
          <p:nvPr/>
        </p:nvSpPr>
        <p:spPr bwMode="auto">
          <a:xfrm>
            <a:off x="860397" y="37592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4</a:t>
            </a:r>
          </a:p>
        </p:txBody>
      </p:sp>
      <p:sp>
        <p:nvSpPr>
          <p:cNvPr id="31" name="Text Box 32">
            <a:extLst>
              <a:ext uri="{FF2B5EF4-FFF2-40B4-BE49-F238E27FC236}">
                <a16:creationId xmlns:a16="http://schemas.microsoft.com/office/drawing/2014/main" id="{BA31C757-950D-2249-8311-49C1605FF0B4}"/>
              </a:ext>
            </a:extLst>
          </p:cNvPr>
          <p:cNvSpPr txBox="1">
            <a:spLocks noChangeArrowheads="1"/>
          </p:cNvSpPr>
          <p:nvPr/>
        </p:nvSpPr>
        <p:spPr bwMode="auto">
          <a:xfrm>
            <a:off x="93183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5</a:t>
            </a:r>
          </a:p>
        </p:txBody>
      </p:sp>
      <p:sp>
        <p:nvSpPr>
          <p:cNvPr id="32" name="Text Box 33">
            <a:extLst>
              <a:ext uri="{FF2B5EF4-FFF2-40B4-BE49-F238E27FC236}">
                <a16:creationId xmlns:a16="http://schemas.microsoft.com/office/drawing/2014/main" id="{A6DB1BF4-0C9E-E945-9B5F-4977193BE3E7}"/>
              </a:ext>
            </a:extLst>
          </p:cNvPr>
          <p:cNvSpPr txBox="1">
            <a:spLocks noChangeArrowheads="1"/>
          </p:cNvSpPr>
          <p:nvPr/>
        </p:nvSpPr>
        <p:spPr bwMode="auto">
          <a:xfrm>
            <a:off x="2228822"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6</a:t>
            </a:r>
          </a:p>
        </p:txBody>
      </p:sp>
      <p:sp>
        <p:nvSpPr>
          <p:cNvPr id="33" name="Text Box 34">
            <a:extLst>
              <a:ext uri="{FF2B5EF4-FFF2-40B4-BE49-F238E27FC236}">
                <a16:creationId xmlns:a16="http://schemas.microsoft.com/office/drawing/2014/main" id="{73F9EB1E-420C-6040-8EEE-3FE5611B6205}"/>
              </a:ext>
            </a:extLst>
          </p:cNvPr>
          <p:cNvSpPr txBox="1">
            <a:spLocks noChangeArrowheads="1"/>
          </p:cNvSpPr>
          <p:nvPr/>
        </p:nvSpPr>
        <p:spPr bwMode="auto">
          <a:xfrm>
            <a:off x="2947959" y="52721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7</a:t>
            </a:r>
          </a:p>
        </p:txBody>
      </p:sp>
      <p:sp>
        <p:nvSpPr>
          <p:cNvPr id="34" name="Text Box 35">
            <a:extLst>
              <a:ext uri="{FF2B5EF4-FFF2-40B4-BE49-F238E27FC236}">
                <a16:creationId xmlns:a16="http://schemas.microsoft.com/office/drawing/2014/main" id="{DB5146B2-B404-3A4B-9120-3CB5ED61AA08}"/>
              </a:ext>
            </a:extLst>
          </p:cNvPr>
          <p:cNvSpPr txBox="1">
            <a:spLocks noChangeArrowheads="1"/>
          </p:cNvSpPr>
          <p:nvPr/>
        </p:nvSpPr>
        <p:spPr bwMode="auto">
          <a:xfrm>
            <a:off x="2947959" y="41910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8</a:t>
            </a:r>
          </a:p>
        </p:txBody>
      </p:sp>
      <p:sp>
        <p:nvSpPr>
          <p:cNvPr id="35" name="Text Box 36">
            <a:extLst>
              <a:ext uri="{FF2B5EF4-FFF2-40B4-BE49-F238E27FC236}">
                <a16:creationId xmlns:a16="http://schemas.microsoft.com/office/drawing/2014/main" id="{56603F5A-CA13-E647-8895-EDFBA8156284}"/>
              </a:ext>
            </a:extLst>
          </p:cNvPr>
          <p:cNvSpPr txBox="1">
            <a:spLocks noChangeArrowheads="1"/>
          </p:cNvSpPr>
          <p:nvPr/>
        </p:nvSpPr>
        <p:spPr bwMode="auto">
          <a:xfrm>
            <a:off x="258918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9</a:t>
            </a:r>
          </a:p>
        </p:txBody>
      </p:sp>
      <p:sp>
        <p:nvSpPr>
          <p:cNvPr id="36" name="Text Box 37">
            <a:extLst>
              <a:ext uri="{FF2B5EF4-FFF2-40B4-BE49-F238E27FC236}">
                <a16:creationId xmlns:a16="http://schemas.microsoft.com/office/drawing/2014/main" id="{6D3F9F46-C1A0-F740-8E75-989FB864DBB4}"/>
              </a:ext>
            </a:extLst>
          </p:cNvPr>
          <p:cNvSpPr txBox="1">
            <a:spLocks noChangeArrowheads="1"/>
          </p:cNvSpPr>
          <p:nvPr/>
        </p:nvSpPr>
        <p:spPr bwMode="auto">
          <a:xfrm>
            <a:off x="3381347" y="2822595"/>
            <a:ext cx="415498" cy="369332"/>
          </a:xfrm>
          <a:prstGeom prst="rect">
            <a:avLst/>
          </a:prstGeom>
          <a:noFill/>
          <a:ln w="9525">
            <a:noFill/>
            <a:miter lim="800000"/>
            <a:headEnd/>
            <a:tailEnd/>
          </a:ln>
          <a:effectLst/>
        </p:spPr>
        <p:txBody>
          <a:bodyPr wrap="none">
            <a:spAutoFit/>
          </a:bodyPr>
          <a:lstStyle/>
          <a:p>
            <a:r>
              <a:rPr lang="en-US" altLang="zh-TW" dirty="0">
                <a:solidFill>
                  <a:srgbClr val="FF0000"/>
                </a:solidFill>
              </a:rPr>
              <a:t>10</a:t>
            </a:r>
          </a:p>
        </p:txBody>
      </p:sp>
      <p:sp>
        <p:nvSpPr>
          <p:cNvPr id="38" name="Line 39">
            <a:extLst>
              <a:ext uri="{FF2B5EF4-FFF2-40B4-BE49-F238E27FC236}">
                <a16:creationId xmlns:a16="http://schemas.microsoft.com/office/drawing/2014/main" id="{182638F0-9E39-8540-BFC4-71738A894416}"/>
              </a:ext>
            </a:extLst>
          </p:cNvPr>
          <p:cNvSpPr>
            <a:spLocks noChangeShapeType="1"/>
          </p:cNvSpPr>
          <p:nvPr/>
        </p:nvSpPr>
        <p:spPr bwMode="auto">
          <a:xfrm>
            <a:off x="6399057" y="5294359"/>
            <a:ext cx="0" cy="679678"/>
          </a:xfrm>
          <a:prstGeom prst="line">
            <a:avLst/>
          </a:prstGeom>
          <a:noFill/>
          <a:ln w="38100">
            <a:solidFill>
              <a:schemeClr val="tx1"/>
            </a:solidFill>
            <a:round/>
            <a:headEnd/>
            <a:tailEnd/>
          </a:ln>
          <a:effectLst/>
        </p:spPr>
        <p:txBody>
          <a:bodyPr/>
          <a:lstStyle/>
          <a:p>
            <a:endParaRPr lang="zh-TW" altLang="en-US"/>
          </a:p>
        </p:txBody>
      </p:sp>
      <p:sp>
        <p:nvSpPr>
          <p:cNvPr id="39" name="Line 40">
            <a:extLst>
              <a:ext uri="{FF2B5EF4-FFF2-40B4-BE49-F238E27FC236}">
                <a16:creationId xmlns:a16="http://schemas.microsoft.com/office/drawing/2014/main" id="{A6EB33B5-B00A-A84F-8757-4A85355EA076}"/>
              </a:ext>
            </a:extLst>
          </p:cNvPr>
          <p:cNvSpPr>
            <a:spLocks noChangeShapeType="1"/>
          </p:cNvSpPr>
          <p:nvPr/>
        </p:nvSpPr>
        <p:spPr bwMode="auto">
          <a:xfrm>
            <a:off x="6474564" y="5294359"/>
            <a:ext cx="761781" cy="679678"/>
          </a:xfrm>
          <a:prstGeom prst="line">
            <a:avLst/>
          </a:prstGeom>
          <a:noFill/>
          <a:ln w="38100">
            <a:solidFill>
              <a:schemeClr val="tx1"/>
            </a:solidFill>
            <a:round/>
            <a:headEnd/>
            <a:tailEnd/>
          </a:ln>
          <a:effectLst/>
        </p:spPr>
        <p:txBody>
          <a:bodyPr/>
          <a:lstStyle/>
          <a:p>
            <a:endParaRPr lang="zh-TW" altLang="en-US"/>
          </a:p>
        </p:txBody>
      </p:sp>
      <p:sp>
        <p:nvSpPr>
          <p:cNvPr id="40" name="Line 41">
            <a:extLst>
              <a:ext uri="{FF2B5EF4-FFF2-40B4-BE49-F238E27FC236}">
                <a16:creationId xmlns:a16="http://schemas.microsoft.com/office/drawing/2014/main" id="{332B98E2-F84C-1F4C-A09D-DC38DD0789CC}"/>
              </a:ext>
            </a:extLst>
          </p:cNvPr>
          <p:cNvSpPr>
            <a:spLocks noChangeShapeType="1"/>
          </p:cNvSpPr>
          <p:nvPr/>
        </p:nvSpPr>
        <p:spPr bwMode="auto">
          <a:xfrm>
            <a:off x="5333570" y="5294359"/>
            <a:ext cx="0" cy="679678"/>
          </a:xfrm>
          <a:prstGeom prst="line">
            <a:avLst/>
          </a:prstGeom>
          <a:noFill/>
          <a:ln w="38100">
            <a:solidFill>
              <a:schemeClr val="tx1"/>
            </a:solidFill>
            <a:round/>
            <a:headEnd/>
            <a:tailEnd/>
          </a:ln>
          <a:effectLst/>
        </p:spPr>
        <p:txBody>
          <a:bodyPr/>
          <a:lstStyle/>
          <a:p>
            <a:endParaRPr lang="zh-TW" altLang="en-US"/>
          </a:p>
        </p:txBody>
      </p:sp>
      <p:sp>
        <p:nvSpPr>
          <p:cNvPr id="41" name="Line 42">
            <a:extLst>
              <a:ext uri="{FF2B5EF4-FFF2-40B4-BE49-F238E27FC236}">
                <a16:creationId xmlns:a16="http://schemas.microsoft.com/office/drawing/2014/main" id="{E585D367-A57C-2C4A-8A55-8CC4270977A9}"/>
              </a:ext>
            </a:extLst>
          </p:cNvPr>
          <p:cNvSpPr>
            <a:spLocks noChangeShapeType="1"/>
          </p:cNvSpPr>
          <p:nvPr/>
        </p:nvSpPr>
        <p:spPr bwMode="auto">
          <a:xfrm>
            <a:off x="6399057" y="4559808"/>
            <a:ext cx="0" cy="678431"/>
          </a:xfrm>
          <a:prstGeom prst="line">
            <a:avLst/>
          </a:prstGeom>
          <a:noFill/>
          <a:ln w="38100">
            <a:solidFill>
              <a:schemeClr val="tx1"/>
            </a:solidFill>
            <a:round/>
            <a:headEnd/>
            <a:tailEnd/>
          </a:ln>
          <a:effectLst/>
        </p:spPr>
        <p:txBody>
          <a:bodyPr/>
          <a:lstStyle/>
          <a:p>
            <a:endParaRPr lang="zh-TW" altLang="en-US"/>
          </a:p>
        </p:txBody>
      </p:sp>
      <p:sp>
        <p:nvSpPr>
          <p:cNvPr id="42" name="Line 43">
            <a:extLst>
              <a:ext uri="{FF2B5EF4-FFF2-40B4-BE49-F238E27FC236}">
                <a16:creationId xmlns:a16="http://schemas.microsoft.com/office/drawing/2014/main" id="{C4E0E449-5C2A-1D48-ACDA-E7AB9FAEAB5A}"/>
              </a:ext>
            </a:extLst>
          </p:cNvPr>
          <p:cNvSpPr>
            <a:spLocks noChangeShapeType="1"/>
          </p:cNvSpPr>
          <p:nvPr/>
        </p:nvSpPr>
        <p:spPr bwMode="auto">
          <a:xfrm>
            <a:off x="5333570" y="4559808"/>
            <a:ext cx="0" cy="622310"/>
          </a:xfrm>
          <a:prstGeom prst="line">
            <a:avLst/>
          </a:prstGeom>
          <a:noFill/>
          <a:ln w="38100">
            <a:solidFill>
              <a:schemeClr val="tx1"/>
            </a:solidFill>
            <a:round/>
            <a:headEnd/>
            <a:tailEnd/>
          </a:ln>
          <a:effectLst/>
        </p:spPr>
        <p:txBody>
          <a:bodyPr/>
          <a:lstStyle/>
          <a:p>
            <a:endParaRPr lang="zh-TW" altLang="en-US"/>
          </a:p>
        </p:txBody>
      </p:sp>
      <p:sp>
        <p:nvSpPr>
          <p:cNvPr id="43" name="Line 44">
            <a:extLst>
              <a:ext uri="{FF2B5EF4-FFF2-40B4-BE49-F238E27FC236}">
                <a16:creationId xmlns:a16="http://schemas.microsoft.com/office/drawing/2014/main" id="{08BE4E67-9C7A-1E4A-AB65-548B4DCC384E}"/>
              </a:ext>
            </a:extLst>
          </p:cNvPr>
          <p:cNvSpPr>
            <a:spLocks noChangeShapeType="1"/>
          </p:cNvSpPr>
          <p:nvPr/>
        </p:nvSpPr>
        <p:spPr bwMode="auto">
          <a:xfrm>
            <a:off x="6399057" y="3880130"/>
            <a:ext cx="0" cy="679678"/>
          </a:xfrm>
          <a:prstGeom prst="line">
            <a:avLst/>
          </a:prstGeom>
          <a:noFill/>
          <a:ln w="38100">
            <a:solidFill>
              <a:schemeClr val="tx1"/>
            </a:solidFill>
            <a:round/>
            <a:headEnd/>
            <a:tailEnd/>
          </a:ln>
          <a:effectLst/>
        </p:spPr>
        <p:txBody>
          <a:bodyPr/>
          <a:lstStyle/>
          <a:p>
            <a:endParaRPr lang="zh-TW" altLang="en-US"/>
          </a:p>
        </p:txBody>
      </p:sp>
      <p:sp>
        <p:nvSpPr>
          <p:cNvPr id="44" name="Line 45">
            <a:extLst>
              <a:ext uri="{FF2B5EF4-FFF2-40B4-BE49-F238E27FC236}">
                <a16:creationId xmlns:a16="http://schemas.microsoft.com/office/drawing/2014/main" id="{1B61B108-4310-ED4B-BF46-7ED1A9FBE8A2}"/>
              </a:ext>
            </a:extLst>
          </p:cNvPr>
          <p:cNvSpPr>
            <a:spLocks noChangeShapeType="1"/>
          </p:cNvSpPr>
          <p:nvPr/>
        </p:nvSpPr>
        <p:spPr bwMode="auto">
          <a:xfrm>
            <a:off x="5333570" y="3880130"/>
            <a:ext cx="0" cy="679678"/>
          </a:xfrm>
          <a:prstGeom prst="line">
            <a:avLst/>
          </a:prstGeom>
          <a:noFill/>
          <a:ln w="38100">
            <a:solidFill>
              <a:schemeClr val="tx1"/>
            </a:solidFill>
            <a:round/>
            <a:headEnd/>
            <a:tailEnd/>
          </a:ln>
          <a:effectLst/>
        </p:spPr>
        <p:txBody>
          <a:bodyPr/>
          <a:lstStyle/>
          <a:p>
            <a:endParaRPr lang="zh-TW" altLang="en-US"/>
          </a:p>
        </p:txBody>
      </p:sp>
      <p:sp>
        <p:nvSpPr>
          <p:cNvPr id="45" name="Line 46">
            <a:extLst>
              <a:ext uri="{FF2B5EF4-FFF2-40B4-BE49-F238E27FC236}">
                <a16:creationId xmlns:a16="http://schemas.microsoft.com/office/drawing/2014/main" id="{E6EC981B-0F6E-FE4D-A8B7-AAE95C017112}"/>
              </a:ext>
            </a:extLst>
          </p:cNvPr>
          <p:cNvSpPr>
            <a:spLocks noChangeShapeType="1"/>
          </p:cNvSpPr>
          <p:nvPr/>
        </p:nvSpPr>
        <p:spPr bwMode="auto">
          <a:xfrm flipH="1">
            <a:off x="5333570" y="3257820"/>
            <a:ext cx="456398" cy="622310"/>
          </a:xfrm>
          <a:prstGeom prst="line">
            <a:avLst/>
          </a:prstGeom>
          <a:noFill/>
          <a:ln w="38100">
            <a:solidFill>
              <a:schemeClr val="tx1"/>
            </a:solidFill>
            <a:round/>
            <a:headEnd/>
            <a:tailEnd/>
          </a:ln>
          <a:effectLst/>
        </p:spPr>
        <p:txBody>
          <a:bodyPr/>
          <a:lstStyle/>
          <a:p>
            <a:endParaRPr lang="zh-TW" altLang="en-US"/>
          </a:p>
        </p:txBody>
      </p:sp>
      <p:sp>
        <p:nvSpPr>
          <p:cNvPr id="46" name="Line 47">
            <a:extLst>
              <a:ext uri="{FF2B5EF4-FFF2-40B4-BE49-F238E27FC236}">
                <a16:creationId xmlns:a16="http://schemas.microsoft.com/office/drawing/2014/main" id="{1A1F6713-FC98-A244-B0E7-9ABF748ED3AC}"/>
              </a:ext>
            </a:extLst>
          </p:cNvPr>
          <p:cNvSpPr>
            <a:spLocks noChangeShapeType="1"/>
          </p:cNvSpPr>
          <p:nvPr/>
        </p:nvSpPr>
        <p:spPr bwMode="auto">
          <a:xfrm>
            <a:off x="5865475" y="3257820"/>
            <a:ext cx="531905" cy="622310"/>
          </a:xfrm>
          <a:prstGeom prst="line">
            <a:avLst/>
          </a:prstGeom>
          <a:noFill/>
          <a:ln w="38100">
            <a:solidFill>
              <a:schemeClr val="tx1"/>
            </a:solidFill>
            <a:round/>
            <a:headEnd/>
            <a:tailEnd/>
          </a:ln>
          <a:effectLst/>
        </p:spPr>
        <p:txBody>
          <a:bodyPr/>
          <a:lstStyle/>
          <a:p>
            <a:endParaRPr lang="zh-TW" altLang="en-US"/>
          </a:p>
        </p:txBody>
      </p:sp>
      <p:sp>
        <p:nvSpPr>
          <p:cNvPr id="47" name="Oval 48">
            <a:extLst>
              <a:ext uri="{FF2B5EF4-FFF2-40B4-BE49-F238E27FC236}">
                <a16:creationId xmlns:a16="http://schemas.microsoft.com/office/drawing/2014/main" id="{1B08009F-22E8-7B47-B47C-44D313ECA94D}"/>
              </a:ext>
            </a:extLst>
          </p:cNvPr>
          <p:cNvSpPr>
            <a:spLocks noChangeArrowheads="1"/>
          </p:cNvSpPr>
          <p:nvPr/>
        </p:nvSpPr>
        <p:spPr bwMode="auto">
          <a:xfrm>
            <a:off x="5105371" y="5804429"/>
            <a:ext cx="456398" cy="339215"/>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48" name="Oval 49">
            <a:extLst>
              <a:ext uri="{FF2B5EF4-FFF2-40B4-BE49-F238E27FC236}">
                <a16:creationId xmlns:a16="http://schemas.microsoft.com/office/drawing/2014/main" id="{98E3F9F0-4A96-3F47-A4D5-E76E49200B8A}"/>
              </a:ext>
            </a:extLst>
          </p:cNvPr>
          <p:cNvSpPr>
            <a:spLocks noChangeArrowheads="1"/>
          </p:cNvSpPr>
          <p:nvPr/>
        </p:nvSpPr>
        <p:spPr bwMode="auto">
          <a:xfrm>
            <a:off x="5105371" y="5068631"/>
            <a:ext cx="456398" cy="339215"/>
          </a:xfrm>
          <a:prstGeom prst="ellipse">
            <a:avLst/>
          </a:prstGeom>
          <a:solidFill>
            <a:srgbClr val="FF0000"/>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49" name="Oval 50">
            <a:extLst>
              <a:ext uri="{FF2B5EF4-FFF2-40B4-BE49-F238E27FC236}">
                <a16:creationId xmlns:a16="http://schemas.microsoft.com/office/drawing/2014/main" id="{264EA5D3-0E5A-6344-81AD-09F0A74661C4}"/>
              </a:ext>
            </a:extLst>
          </p:cNvPr>
          <p:cNvSpPr>
            <a:spLocks noChangeArrowheads="1"/>
          </p:cNvSpPr>
          <p:nvPr/>
        </p:nvSpPr>
        <p:spPr bwMode="auto">
          <a:xfrm>
            <a:off x="5105371" y="4390200"/>
            <a:ext cx="456398" cy="339215"/>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50" name="Oval 51">
            <a:extLst>
              <a:ext uri="{FF2B5EF4-FFF2-40B4-BE49-F238E27FC236}">
                <a16:creationId xmlns:a16="http://schemas.microsoft.com/office/drawing/2014/main" id="{D5ED7216-4854-F649-864D-9254574CBF19}"/>
              </a:ext>
            </a:extLst>
          </p:cNvPr>
          <p:cNvSpPr>
            <a:spLocks noChangeArrowheads="1"/>
          </p:cNvSpPr>
          <p:nvPr/>
        </p:nvSpPr>
        <p:spPr bwMode="auto">
          <a:xfrm>
            <a:off x="5561769" y="3088212"/>
            <a:ext cx="456398" cy="339215"/>
          </a:xfrm>
          <a:prstGeom prst="ellipse">
            <a:avLst/>
          </a:prstGeom>
          <a:solidFill>
            <a:srgbClr val="FF0000"/>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51" name="Oval 52">
            <a:extLst>
              <a:ext uri="{FF2B5EF4-FFF2-40B4-BE49-F238E27FC236}">
                <a16:creationId xmlns:a16="http://schemas.microsoft.com/office/drawing/2014/main" id="{B281A452-7D4F-D84F-974D-8DFF9B453536}"/>
              </a:ext>
            </a:extLst>
          </p:cNvPr>
          <p:cNvSpPr>
            <a:spLocks noChangeArrowheads="1"/>
          </p:cNvSpPr>
          <p:nvPr/>
        </p:nvSpPr>
        <p:spPr bwMode="auto">
          <a:xfrm>
            <a:off x="5105371" y="3710523"/>
            <a:ext cx="456398" cy="339215"/>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52" name="Oval 53">
            <a:extLst>
              <a:ext uri="{FF2B5EF4-FFF2-40B4-BE49-F238E27FC236}">
                <a16:creationId xmlns:a16="http://schemas.microsoft.com/office/drawing/2014/main" id="{FDC1E20F-16AD-DC4E-B72E-610B38A39864}"/>
              </a:ext>
            </a:extLst>
          </p:cNvPr>
          <p:cNvSpPr>
            <a:spLocks noChangeArrowheads="1"/>
          </p:cNvSpPr>
          <p:nvPr/>
        </p:nvSpPr>
        <p:spPr bwMode="auto">
          <a:xfrm>
            <a:off x="6170858" y="3710523"/>
            <a:ext cx="456398" cy="339215"/>
          </a:xfrm>
          <a:prstGeom prst="ellipse">
            <a:avLst/>
          </a:prstGeom>
          <a:solidFill>
            <a:srgbClr val="FF0000"/>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53" name="Oval 54">
            <a:extLst>
              <a:ext uri="{FF2B5EF4-FFF2-40B4-BE49-F238E27FC236}">
                <a16:creationId xmlns:a16="http://schemas.microsoft.com/office/drawing/2014/main" id="{E2539C94-FD68-A947-A1A7-58525246419C}"/>
              </a:ext>
            </a:extLst>
          </p:cNvPr>
          <p:cNvSpPr>
            <a:spLocks noChangeArrowheads="1"/>
          </p:cNvSpPr>
          <p:nvPr/>
        </p:nvSpPr>
        <p:spPr bwMode="auto">
          <a:xfrm>
            <a:off x="6170858" y="5068631"/>
            <a:ext cx="456398" cy="339215"/>
          </a:xfrm>
          <a:prstGeom prst="ellipse">
            <a:avLst/>
          </a:prstGeom>
          <a:solidFill>
            <a:srgbClr val="FF0000"/>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54" name="Oval 55">
            <a:extLst>
              <a:ext uri="{FF2B5EF4-FFF2-40B4-BE49-F238E27FC236}">
                <a16:creationId xmlns:a16="http://schemas.microsoft.com/office/drawing/2014/main" id="{6CDC0778-9110-4649-8967-F2C7F840B75C}"/>
              </a:ext>
            </a:extLst>
          </p:cNvPr>
          <p:cNvSpPr>
            <a:spLocks noChangeArrowheads="1"/>
          </p:cNvSpPr>
          <p:nvPr/>
        </p:nvSpPr>
        <p:spPr bwMode="auto">
          <a:xfrm>
            <a:off x="6170858" y="4390200"/>
            <a:ext cx="456398" cy="339215"/>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55" name="Oval 56">
            <a:extLst>
              <a:ext uri="{FF2B5EF4-FFF2-40B4-BE49-F238E27FC236}">
                <a16:creationId xmlns:a16="http://schemas.microsoft.com/office/drawing/2014/main" id="{D7A36D1E-FB73-B543-8CB3-8FD9BA0AEF58}"/>
              </a:ext>
            </a:extLst>
          </p:cNvPr>
          <p:cNvSpPr>
            <a:spLocks noChangeArrowheads="1"/>
          </p:cNvSpPr>
          <p:nvPr/>
        </p:nvSpPr>
        <p:spPr bwMode="auto">
          <a:xfrm>
            <a:off x="6170858" y="5804429"/>
            <a:ext cx="456398" cy="339215"/>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8</a:t>
            </a:r>
          </a:p>
        </p:txBody>
      </p:sp>
      <p:sp>
        <p:nvSpPr>
          <p:cNvPr id="56" name="Oval 57">
            <a:extLst>
              <a:ext uri="{FF2B5EF4-FFF2-40B4-BE49-F238E27FC236}">
                <a16:creationId xmlns:a16="http://schemas.microsoft.com/office/drawing/2014/main" id="{B181D1E7-8625-FC4E-9858-BF4CBC56A940}"/>
              </a:ext>
            </a:extLst>
          </p:cNvPr>
          <p:cNvSpPr>
            <a:spLocks noChangeArrowheads="1"/>
          </p:cNvSpPr>
          <p:nvPr/>
        </p:nvSpPr>
        <p:spPr bwMode="auto">
          <a:xfrm>
            <a:off x="7008147" y="5804429"/>
            <a:ext cx="456398" cy="339215"/>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57" name="Text Box 58">
            <a:extLst>
              <a:ext uri="{FF2B5EF4-FFF2-40B4-BE49-F238E27FC236}">
                <a16:creationId xmlns:a16="http://schemas.microsoft.com/office/drawing/2014/main" id="{6C04858D-F034-2D40-8983-25FB82EB5FC4}"/>
              </a:ext>
            </a:extLst>
          </p:cNvPr>
          <p:cNvSpPr txBox="1">
            <a:spLocks noChangeArrowheads="1"/>
          </p:cNvSpPr>
          <p:nvPr/>
        </p:nvSpPr>
        <p:spPr bwMode="auto">
          <a:xfrm>
            <a:off x="5843661" y="2857496"/>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58" name="Text Box 59">
            <a:extLst>
              <a:ext uri="{FF2B5EF4-FFF2-40B4-BE49-F238E27FC236}">
                <a16:creationId xmlns:a16="http://schemas.microsoft.com/office/drawing/2014/main" id="{02C89BFB-4DBE-0B41-98D0-BD64021D3E6D}"/>
              </a:ext>
            </a:extLst>
          </p:cNvPr>
          <p:cNvSpPr txBox="1">
            <a:spLocks noChangeArrowheads="1"/>
          </p:cNvSpPr>
          <p:nvPr/>
        </p:nvSpPr>
        <p:spPr bwMode="auto">
          <a:xfrm>
            <a:off x="4929188" y="3385026"/>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2/1</a:t>
            </a:r>
          </a:p>
        </p:txBody>
      </p:sp>
      <p:sp>
        <p:nvSpPr>
          <p:cNvPr id="59" name="Text Box 60">
            <a:extLst>
              <a:ext uri="{FF2B5EF4-FFF2-40B4-BE49-F238E27FC236}">
                <a16:creationId xmlns:a16="http://schemas.microsoft.com/office/drawing/2014/main" id="{C17FCBF1-3CBD-5D48-BCD6-E4E4B11EA1A7}"/>
              </a:ext>
            </a:extLst>
          </p:cNvPr>
          <p:cNvSpPr txBox="1">
            <a:spLocks noChangeArrowheads="1"/>
          </p:cNvSpPr>
          <p:nvPr/>
        </p:nvSpPr>
        <p:spPr bwMode="auto">
          <a:xfrm>
            <a:off x="4850325" y="4103364"/>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
        <p:nvSpPr>
          <p:cNvPr id="60" name="Text Box 61">
            <a:extLst>
              <a:ext uri="{FF2B5EF4-FFF2-40B4-BE49-F238E27FC236}">
                <a16:creationId xmlns:a16="http://schemas.microsoft.com/office/drawing/2014/main" id="{9D20E3E4-1764-4349-A214-4EEE16E10A20}"/>
              </a:ext>
            </a:extLst>
          </p:cNvPr>
          <p:cNvSpPr txBox="1">
            <a:spLocks noChangeArrowheads="1"/>
          </p:cNvSpPr>
          <p:nvPr/>
        </p:nvSpPr>
        <p:spPr bwMode="auto">
          <a:xfrm>
            <a:off x="4862071" y="4781794"/>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61" name="Text Box 62">
            <a:extLst>
              <a:ext uri="{FF2B5EF4-FFF2-40B4-BE49-F238E27FC236}">
                <a16:creationId xmlns:a16="http://schemas.microsoft.com/office/drawing/2014/main" id="{F60E48BF-4CD6-C546-A919-3019EF430966}"/>
              </a:ext>
            </a:extLst>
          </p:cNvPr>
          <p:cNvSpPr txBox="1">
            <a:spLocks noChangeArrowheads="1"/>
          </p:cNvSpPr>
          <p:nvPr/>
        </p:nvSpPr>
        <p:spPr bwMode="auto">
          <a:xfrm>
            <a:off x="4783208" y="5521334"/>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5/5</a:t>
            </a:r>
          </a:p>
        </p:txBody>
      </p:sp>
      <p:sp>
        <p:nvSpPr>
          <p:cNvPr id="62" name="Text Box 63">
            <a:extLst>
              <a:ext uri="{FF2B5EF4-FFF2-40B4-BE49-F238E27FC236}">
                <a16:creationId xmlns:a16="http://schemas.microsoft.com/office/drawing/2014/main" id="{786C5250-20EC-FF43-9567-D11D59751A6D}"/>
              </a:ext>
            </a:extLst>
          </p:cNvPr>
          <p:cNvSpPr txBox="1">
            <a:spLocks noChangeArrowheads="1"/>
          </p:cNvSpPr>
          <p:nvPr/>
        </p:nvSpPr>
        <p:spPr bwMode="auto">
          <a:xfrm>
            <a:off x="6399057" y="3484795"/>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6/6</a:t>
            </a:r>
          </a:p>
        </p:txBody>
      </p:sp>
      <p:sp>
        <p:nvSpPr>
          <p:cNvPr id="63" name="Text Box 64">
            <a:extLst>
              <a:ext uri="{FF2B5EF4-FFF2-40B4-BE49-F238E27FC236}">
                <a16:creationId xmlns:a16="http://schemas.microsoft.com/office/drawing/2014/main" id="{2E55B46A-54C2-BA44-B5BF-223E1B1779B5}"/>
              </a:ext>
            </a:extLst>
          </p:cNvPr>
          <p:cNvSpPr txBox="1">
            <a:spLocks noChangeArrowheads="1"/>
          </p:cNvSpPr>
          <p:nvPr/>
        </p:nvSpPr>
        <p:spPr bwMode="auto">
          <a:xfrm>
            <a:off x="5813459" y="4110847"/>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7/6</a:t>
            </a:r>
          </a:p>
        </p:txBody>
      </p:sp>
      <p:sp>
        <p:nvSpPr>
          <p:cNvPr id="64" name="Text Box 65">
            <a:extLst>
              <a:ext uri="{FF2B5EF4-FFF2-40B4-BE49-F238E27FC236}">
                <a16:creationId xmlns:a16="http://schemas.microsoft.com/office/drawing/2014/main" id="{8585105D-E383-3C47-8870-FECCDD32F7BB}"/>
              </a:ext>
            </a:extLst>
          </p:cNvPr>
          <p:cNvSpPr txBox="1">
            <a:spLocks noChangeArrowheads="1"/>
          </p:cNvSpPr>
          <p:nvPr/>
        </p:nvSpPr>
        <p:spPr bwMode="auto">
          <a:xfrm>
            <a:off x="5831916" y="4781794"/>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8/6</a:t>
            </a:r>
          </a:p>
        </p:txBody>
      </p:sp>
      <p:sp>
        <p:nvSpPr>
          <p:cNvPr id="65" name="Text Box 66">
            <a:extLst>
              <a:ext uri="{FF2B5EF4-FFF2-40B4-BE49-F238E27FC236}">
                <a16:creationId xmlns:a16="http://schemas.microsoft.com/office/drawing/2014/main" id="{3E4FCE55-3DFC-1C4D-8BF2-976574E81D33}"/>
              </a:ext>
            </a:extLst>
          </p:cNvPr>
          <p:cNvSpPr txBox="1">
            <a:spLocks noChangeArrowheads="1"/>
          </p:cNvSpPr>
          <p:nvPr/>
        </p:nvSpPr>
        <p:spPr bwMode="auto">
          <a:xfrm>
            <a:off x="5820170" y="5521334"/>
            <a:ext cx="508414" cy="369146"/>
          </a:xfrm>
          <a:prstGeom prst="rect">
            <a:avLst/>
          </a:prstGeom>
          <a:noFill/>
          <a:ln w="9525">
            <a:noFill/>
            <a:miter lim="800000"/>
            <a:headEnd/>
            <a:tailEnd/>
          </a:ln>
          <a:effectLst/>
        </p:spPr>
        <p:txBody>
          <a:bodyPr wrap="none">
            <a:spAutoFit/>
          </a:bodyPr>
          <a:lstStyle/>
          <a:p>
            <a:r>
              <a:rPr lang="en-US" altLang="zh-TW" dirty="0">
                <a:solidFill>
                  <a:srgbClr val="FF0000"/>
                </a:solidFill>
              </a:rPr>
              <a:t>9/9</a:t>
            </a:r>
          </a:p>
        </p:txBody>
      </p:sp>
      <p:sp>
        <p:nvSpPr>
          <p:cNvPr id="66" name="Text Box 67">
            <a:extLst>
              <a:ext uri="{FF2B5EF4-FFF2-40B4-BE49-F238E27FC236}">
                <a16:creationId xmlns:a16="http://schemas.microsoft.com/office/drawing/2014/main" id="{C7B888FA-BAA7-6449-894F-3A111DB6A7FF}"/>
              </a:ext>
            </a:extLst>
          </p:cNvPr>
          <p:cNvSpPr txBox="1">
            <a:spLocks noChangeArrowheads="1"/>
          </p:cNvSpPr>
          <p:nvPr/>
        </p:nvSpPr>
        <p:spPr bwMode="auto">
          <a:xfrm>
            <a:off x="7132314" y="5455237"/>
            <a:ext cx="743324" cy="369146"/>
          </a:xfrm>
          <a:prstGeom prst="rect">
            <a:avLst/>
          </a:prstGeom>
          <a:noFill/>
          <a:ln w="9525">
            <a:noFill/>
            <a:miter lim="800000"/>
            <a:headEnd/>
            <a:tailEnd/>
          </a:ln>
          <a:effectLst/>
        </p:spPr>
        <p:txBody>
          <a:bodyPr wrap="none">
            <a:spAutoFit/>
          </a:bodyPr>
          <a:lstStyle/>
          <a:p>
            <a:r>
              <a:rPr lang="en-US" altLang="zh-TW" dirty="0">
                <a:solidFill>
                  <a:srgbClr val="FF0000"/>
                </a:solidFill>
              </a:rPr>
              <a:t>10/10</a:t>
            </a:r>
          </a:p>
        </p:txBody>
      </p:sp>
      <p:cxnSp>
        <p:nvCxnSpPr>
          <p:cNvPr id="67" name="AutoShape 68">
            <a:extLst>
              <a:ext uri="{FF2B5EF4-FFF2-40B4-BE49-F238E27FC236}">
                <a16:creationId xmlns:a16="http://schemas.microsoft.com/office/drawing/2014/main" id="{FA49091A-9C74-6146-9EEE-F455BA1D1438}"/>
              </a:ext>
            </a:extLst>
          </p:cNvPr>
          <p:cNvCxnSpPr>
            <a:cxnSpLocks noChangeShapeType="1"/>
            <a:stCxn id="48" idx="2"/>
            <a:endCxn id="50" idx="0"/>
          </p:cNvCxnSpPr>
          <p:nvPr/>
        </p:nvCxnSpPr>
        <p:spPr bwMode="auto">
          <a:xfrm rot="10800000" flipH="1">
            <a:off x="5105371" y="3088212"/>
            <a:ext cx="684597" cy="2150026"/>
          </a:xfrm>
          <a:prstGeom prst="bentConnector4">
            <a:avLst>
              <a:gd name="adj1" fmla="val -35296"/>
              <a:gd name="adj2" fmla="val 108352"/>
            </a:avLst>
          </a:prstGeom>
          <a:noFill/>
          <a:ln w="38100">
            <a:solidFill>
              <a:schemeClr val="tx1"/>
            </a:solidFill>
            <a:prstDash val="sysDot"/>
            <a:miter lim="800000"/>
            <a:headEnd/>
            <a:tailEnd/>
          </a:ln>
          <a:effectLst/>
        </p:spPr>
      </p:cxnSp>
      <p:cxnSp>
        <p:nvCxnSpPr>
          <p:cNvPr id="68" name="AutoShape 69">
            <a:extLst>
              <a:ext uri="{FF2B5EF4-FFF2-40B4-BE49-F238E27FC236}">
                <a16:creationId xmlns:a16="http://schemas.microsoft.com/office/drawing/2014/main" id="{11B25E0A-9945-844C-9948-865CBE437177}"/>
              </a:ext>
            </a:extLst>
          </p:cNvPr>
          <p:cNvCxnSpPr>
            <a:cxnSpLocks noChangeShapeType="1"/>
            <a:stCxn id="53" idx="6"/>
            <a:endCxn id="52" idx="6"/>
          </p:cNvCxnSpPr>
          <p:nvPr/>
        </p:nvCxnSpPr>
        <p:spPr bwMode="auto">
          <a:xfrm flipV="1">
            <a:off x="6627256" y="3880130"/>
            <a:ext cx="1678" cy="1358108"/>
          </a:xfrm>
          <a:prstGeom prst="bentConnector3">
            <a:avLst>
              <a:gd name="adj1" fmla="val 14400000"/>
            </a:avLst>
          </a:prstGeom>
          <a:noFill/>
          <a:ln w="38100">
            <a:solidFill>
              <a:schemeClr val="tx1"/>
            </a:solidFill>
            <a:prstDash val="sysDot"/>
            <a:miter lim="800000"/>
            <a:headEnd/>
            <a:tailEnd/>
          </a:ln>
          <a:effectLst/>
        </p:spPr>
      </p:cxnSp>
      <p:sp>
        <p:nvSpPr>
          <p:cNvPr id="70" name="Text Box 67">
            <a:extLst>
              <a:ext uri="{FF2B5EF4-FFF2-40B4-BE49-F238E27FC236}">
                <a16:creationId xmlns:a16="http://schemas.microsoft.com/office/drawing/2014/main" id="{C0223178-B6C9-F04A-97B9-86F1422CEB9D}"/>
              </a:ext>
            </a:extLst>
          </p:cNvPr>
          <p:cNvSpPr txBox="1">
            <a:spLocks noChangeArrowheads="1"/>
          </p:cNvSpPr>
          <p:nvPr/>
        </p:nvSpPr>
        <p:spPr bwMode="auto">
          <a:xfrm>
            <a:off x="6668533" y="2513421"/>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Tree>
    <p:extLst>
      <p:ext uri="{BB962C8B-B14F-4D97-AF65-F5344CB8AC3E}">
        <p14:creationId xmlns:p14="http://schemas.microsoft.com/office/powerpoint/2010/main" val="16696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47828-554E-2341-AEAC-E707D319118B}"/>
              </a:ext>
            </a:extLst>
          </p:cNvPr>
          <p:cNvSpPr>
            <a:spLocks noGrp="1"/>
          </p:cNvSpPr>
          <p:nvPr>
            <p:ph type="sldNum" sz="quarter" idx="12"/>
          </p:nvPr>
        </p:nvSpPr>
        <p:spPr/>
        <p:txBody>
          <a:bodyPr/>
          <a:lstStyle/>
          <a:p>
            <a:fld id="{4E77BC79-9480-1042-96E1-82B94DA0811E}" type="slidenum">
              <a:rPr lang="en-US" smtClean="0"/>
              <a:t>13</a:t>
            </a:fld>
            <a:endParaRPr lang="en-US"/>
          </a:p>
        </p:txBody>
      </p:sp>
      <p:sp>
        <p:nvSpPr>
          <p:cNvPr id="3" name="Title 2">
            <a:extLst>
              <a:ext uri="{FF2B5EF4-FFF2-40B4-BE49-F238E27FC236}">
                <a16:creationId xmlns:a16="http://schemas.microsoft.com/office/drawing/2014/main" id="{69A39BE5-4AD4-F44E-B2C7-956FCB691E8C}"/>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A94D6592-C395-D84E-8133-CE61A443F5B3}"/>
              </a:ext>
            </a:extLst>
          </p:cNvPr>
          <p:cNvSpPr>
            <a:spLocks noGrp="1"/>
          </p:cNvSpPr>
          <p:nvPr>
            <p:ph idx="1"/>
          </p:nvPr>
        </p:nvSpPr>
        <p:spPr>
          <a:xfrm>
            <a:off x="628649" y="1222228"/>
            <a:ext cx="8267377" cy="5929312"/>
          </a:xfrm>
        </p:spPr>
        <p:txBody>
          <a:bodyPr>
            <a:normAutofit lnSpcReduction="10000"/>
          </a:bodyPr>
          <a:lstStyle/>
          <a:p>
            <a:pPr marL="0" indent="0">
              <a:buNone/>
            </a:pPr>
            <a:r>
              <a:rPr lang="en-US" sz="1800" dirty="0">
                <a:solidFill>
                  <a:srgbClr val="000088"/>
                </a:solidFill>
              </a:rPr>
              <a:t>void</a:t>
            </a:r>
            <a:r>
              <a:rPr lang="en-US" sz="1800" dirty="0">
                <a:solidFill>
                  <a:srgbClr val="252C33"/>
                </a:solidFill>
              </a:rPr>
              <a:t> </a:t>
            </a:r>
            <a:r>
              <a:rPr lang="en-US" sz="1800" dirty="0" err="1">
                <a:solidFill>
                  <a:srgbClr val="252C33"/>
                </a:solidFill>
              </a:rPr>
              <a:t>dfs</a:t>
            </a:r>
            <a:r>
              <a:rPr lang="en-US" sz="1800" dirty="0">
                <a:solidFill>
                  <a:srgbClr val="666600"/>
                </a:solidFill>
              </a:rPr>
              <a:t>(</a:t>
            </a:r>
            <a:r>
              <a:rPr lang="en-US" sz="1800" dirty="0">
                <a:solidFill>
                  <a:srgbClr val="000088"/>
                </a:solidFill>
              </a:rPr>
              <a:t>int</a:t>
            </a:r>
            <a:r>
              <a:rPr lang="en-US" sz="1800" dirty="0">
                <a:solidFill>
                  <a:srgbClr val="252C33"/>
                </a:solidFill>
              </a:rPr>
              <a:t> u</a:t>
            </a:r>
            <a:r>
              <a:rPr lang="en-US" sz="1800" dirty="0">
                <a:solidFill>
                  <a:srgbClr val="666600"/>
                </a:solidFill>
              </a:rPr>
              <a:t>)</a:t>
            </a:r>
            <a:r>
              <a:rPr lang="en-US" sz="1800" dirty="0">
                <a:solidFill>
                  <a:srgbClr val="252C33"/>
                </a:solidFill>
              </a:rPr>
              <a:t>  </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visited</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000088"/>
                </a:solidFill>
              </a:rPr>
              <a:t>true</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low</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err="1">
                <a:solidFill>
                  <a:srgbClr val="252C33"/>
                </a:solidFill>
              </a:rPr>
              <a:t>dfn</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FF0000"/>
                </a:solidFill>
              </a:rPr>
              <a:t>__________</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a:t>
            </a:r>
            <a:r>
              <a:rPr lang="en-US" sz="1800" dirty="0">
                <a:solidFill>
                  <a:srgbClr val="000088"/>
                </a:solidFill>
              </a:rPr>
              <a:t>int</a:t>
            </a:r>
            <a:r>
              <a:rPr lang="en-US" sz="1800" dirty="0">
                <a:solidFill>
                  <a:srgbClr val="252C33"/>
                </a:solidFill>
              </a:rPr>
              <a:t> child</a:t>
            </a:r>
            <a:r>
              <a:rPr lang="en-US" sz="1800" dirty="0">
                <a:solidFill>
                  <a:srgbClr val="666600"/>
                </a:solidFill>
              </a:rPr>
              <a:t>=</a:t>
            </a:r>
            <a:r>
              <a:rPr lang="en-US" sz="1800" dirty="0">
                <a:solidFill>
                  <a:srgbClr val="006666"/>
                </a:solidFill>
              </a:rPr>
              <a:t>0</a:t>
            </a:r>
            <a:r>
              <a:rPr lang="en-US" sz="1800" dirty="0">
                <a:solidFill>
                  <a:srgbClr val="666600"/>
                </a:solidFill>
              </a:rPr>
              <a:t>;</a:t>
            </a:r>
            <a:r>
              <a:rPr lang="en-US" sz="1800" dirty="0">
                <a:solidFill>
                  <a:srgbClr val="252C33"/>
                </a:solidFill>
              </a:rPr>
              <a:t> </a:t>
            </a:r>
          </a:p>
          <a:p>
            <a:pPr marL="0" indent="0">
              <a:buNone/>
            </a:pPr>
            <a:r>
              <a:rPr lang="en-US" sz="1800" dirty="0">
                <a:solidFill>
                  <a:srgbClr val="000088"/>
                </a:solidFill>
              </a:rPr>
              <a:t>  for</a:t>
            </a:r>
            <a:r>
              <a:rPr lang="en-US" sz="1800" dirty="0">
                <a:solidFill>
                  <a:srgbClr val="666600"/>
                </a:solidFill>
              </a:rPr>
              <a:t>(int </a:t>
            </a:r>
            <a:r>
              <a:rPr lang="en-US" sz="1800" dirty="0" err="1">
                <a:solidFill>
                  <a:srgbClr val="252C33"/>
                </a:solidFill>
              </a:rPr>
              <a:t>i</a:t>
            </a:r>
            <a:r>
              <a:rPr lang="en-US" sz="1800" dirty="0">
                <a:solidFill>
                  <a:srgbClr val="666600"/>
                </a:solidFill>
              </a:rPr>
              <a:t>=</a:t>
            </a:r>
            <a:r>
              <a:rPr lang="en-US" sz="1800" dirty="0">
                <a:solidFill>
                  <a:srgbClr val="006666"/>
                </a:solidFill>
              </a:rPr>
              <a:t>0</a:t>
            </a:r>
            <a:r>
              <a:rPr lang="en-US" sz="1800" dirty="0">
                <a:solidFill>
                  <a:srgbClr val="666600"/>
                </a:solidFill>
              </a:rPr>
              <a:t>; </a:t>
            </a:r>
            <a:r>
              <a:rPr lang="en-US" sz="1800" dirty="0" err="1">
                <a:solidFill>
                  <a:srgbClr val="252C33"/>
                </a:solidFill>
              </a:rPr>
              <a:t>i</a:t>
            </a:r>
            <a:r>
              <a:rPr lang="en-US" sz="1800" dirty="0">
                <a:solidFill>
                  <a:srgbClr val="666600"/>
                </a:solidFill>
              </a:rPr>
              <a:t>&lt;</a:t>
            </a:r>
            <a:r>
              <a:rPr lang="en-US" sz="1800" dirty="0">
                <a:solidFill>
                  <a:srgbClr val="252C33"/>
                </a:solidFill>
              </a:rPr>
              <a:t>adj</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252C33"/>
                </a:solidFill>
              </a:rPr>
              <a:t>size</a:t>
            </a:r>
            <a:r>
              <a:rPr lang="en-US" sz="1800" dirty="0">
                <a:solidFill>
                  <a:srgbClr val="666600"/>
                </a:solidFill>
              </a:rPr>
              <a:t>(); </a:t>
            </a:r>
            <a:r>
              <a:rPr lang="en-US" sz="1800" dirty="0" err="1">
                <a:solidFill>
                  <a:srgbClr val="252C33"/>
                </a:solidFill>
              </a:rPr>
              <a:t>i</a:t>
            </a:r>
            <a:r>
              <a:rPr lang="en-US" sz="1800" dirty="0">
                <a:solidFill>
                  <a:srgbClr val="666600"/>
                </a:solidFill>
              </a:rPr>
              <a:t>++)</a:t>
            </a:r>
            <a:r>
              <a:rPr lang="en-US" sz="1800" dirty="0">
                <a:solidFill>
                  <a:srgbClr val="252C33"/>
                </a:solidFill>
              </a:rPr>
              <a:t> </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a:t>
            </a:r>
            <a:r>
              <a:rPr lang="en-US" sz="1800" dirty="0">
                <a:solidFill>
                  <a:srgbClr val="000088"/>
                </a:solidFill>
              </a:rPr>
              <a:t>int</a:t>
            </a:r>
            <a:r>
              <a:rPr lang="en-US" sz="1800" dirty="0">
                <a:solidFill>
                  <a:srgbClr val="252C33"/>
                </a:solidFill>
              </a:rPr>
              <a:t> v</a:t>
            </a:r>
            <a:r>
              <a:rPr lang="en-US" sz="1800" dirty="0">
                <a:solidFill>
                  <a:srgbClr val="666600"/>
                </a:solidFill>
              </a:rPr>
              <a:t>=</a:t>
            </a:r>
            <a:r>
              <a:rPr lang="en-US" sz="1800" dirty="0">
                <a:solidFill>
                  <a:srgbClr val="252C33"/>
                </a:solidFill>
              </a:rPr>
              <a:t>adj</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err="1">
                <a:solidFill>
                  <a:srgbClr val="252C33"/>
                </a:solidFill>
              </a:rPr>
              <a:t>i</a:t>
            </a:r>
            <a:r>
              <a:rPr lang="en-US" sz="1800" dirty="0">
                <a:solidFill>
                  <a:srgbClr val="666600"/>
                </a:solidFill>
              </a:rPr>
              <a:t>];</a:t>
            </a:r>
            <a:r>
              <a:rPr lang="en-US" sz="1800" dirty="0">
                <a:solidFill>
                  <a:srgbClr val="252C33"/>
                </a:solidFill>
              </a:rPr>
              <a:t> </a:t>
            </a:r>
          </a:p>
          <a:p>
            <a:pPr marL="0" indent="0">
              <a:buNone/>
            </a:pPr>
            <a:r>
              <a:rPr lang="en-US" sz="1800" dirty="0">
                <a:solidFill>
                  <a:srgbClr val="000088"/>
                </a:solidFill>
              </a:rPr>
              <a:t>    if</a:t>
            </a:r>
            <a:r>
              <a:rPr lang="en-US" sz="1800" dirty="0">
                <a:solidFill>
                  <a:srgbClr val="666600"/>
                </a:solidFill>
              </a:rPr>
              <a:t>(</a:t>
            </a:r>
            <a:r>
              <a:rPr lang="en-US" sz="1800" dirty="0">
                <a:solidFill>
                  <a:srgbClr val="252C33"/>
                </a:solidFill>
              </a:rPr>
              <a:t>visited</a:t>
            </a:r>
            <a:r>
              <a:rPr lang="en-US" sz="1800" dirty="0">
                <a:solidFill>
                  <a:srgbClr val="666600"/>
                </a:solidFill>
              </a:rPr>
              <a:t>[</a:t>
            </a:r>
            <a:r>
              <a:rPr lang="en-US" sz="1800" dirty="0">
                <a:solidFill>
                  <a:srgbClr val="252C33"/>
                </a:solidFill>
              </a:rPr>
              <a:t>v</a:t>
            </a:r>
            <a:r>
              <a:rPr lang="en-US" sz="1800" dirty="0">
                <a:solidFill>
                  <a:srgbClr val="666600"/>
                </a:solidFill>
              </a:rPr>
              <a:t>]==</a:t>
            </a:r>
            <a:r>
              <a:rPr lang="en-US" sz="1800" dirty="0">
                <a:solidFill>
                  <a:srgbClr val="000088"/>
                </a:solidFill>
              </a:rPr>
              <a:t>false</a:t>
            </a:r>
            <a:r>
              <a:rPr lang="en-US" sz="1800" dirty="0">
                <a:solidFill>
                  <a:srgbClr val="666600"/>
                </a:solidFill>
              </a:rPr>
              <a:t>)</a:t>
            </a:r>
            <a:r>
              <a:rPr lang="en-US" sz="1800" dirty="0">
                <a:solidFill>
                  <a:srgbClr val="252C33"/>
                </a:solidFill>
              </a:rPr>
              <a:t> </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child</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parent</a:t>
            </a:r>
            <a:r>
              <a:rPr lang="en-US" sz="1800" dirty="0">
                <a:solidFill>
                  <a:srgbClr val="666600"/>
                </a:solidFill>
              </a:rPr>
              <a:t>[</a:t>
            </a:r>
            <a:r>
              <a:rPr lang="en-US" sz="1800" dirty="0">
                <a:solidFill>
                  <a:srgbClr val="252C33"/>
                </a:solidFill>
              </a:rPr>
              <a:t>v</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a:t>
            </a:r>
            <a:r>
              <a:rPr lang="en-US" sz="1800" dirty="0" err="1">
                <a:solidFill>
                  <a:srgbClr val="252C33"/>
                </a:solidFill>
              </a:rPr>
              <a:t>dfs</a:t>
            </a:r>
            <a:r>
              <a:rPr lang="en-US" sz="1800" dirty="0">
                <a:solidFill>
                  <a:srgbClr val="666600"/>
                </a:solidFill>
              </a:rPr>
              <a:t>(</a:t>
            </a:r>
            <a:r>
              <a:rPr lang="en-US" sz="1800" dirty="0">
                <a:solidFill>
                  <a:srgbClr val="252C33"/>
                </a:solidFill>
              </a:rPr>
              <a:t>v</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low</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FF0000"/>
                </a:solidFill>
              </a:rPr>
              <a:t>__________</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a:t>
            </a:r>
            <a:r>
              <a:rPr lang="en-US" sz="1800" dirty="0">
                <a:solidFill>
                  <a:srgbClr val="000088"/>
                </a:solidFill>
              </a:rPr>
              <a:t>if</a:t>
            </a:r>
            <a:r>
              <a:rPr lang="en-US" sz="1800" dirty="0">
                <a:solidFill>
                  <a:srgbClr val="FF0000"/>
                </a:solidFill>
              </a:rPr>
              <a:t>_________________________________________________________________</a:t>
            </a:r>
            <a:r>
              <a:rPr lang="en-US" sz="1800" dirty="0">
                <a:solidFill>
                  <a:srgbClr val="252C33"/>
                </a:solidFill>
              </a:rPr>
              <a:t> </a:t>
            </a:r>
          </a:p>
          <a:p>
            <a:pPr marL="0" indent="0">
              <a:buNone/>
            </a:pPr>
            <a:r>
              <a:rPr lang="en-US" sz="1800" dirty="0">
                <a:solidFill>
                  <a:srgbClr val="252C33"/>
                </a:solidFill>
              </a:rPr>
              <a:t>        cut</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000088"/>
                </a:solidFill>
              </a:rPr>
              <a:t>true</a:t>
            </a:r>
            <a:r>
              <a:rPr lang="en-US" sz="1800" dirty="0">
                <a:solidFill>
                  <a:srgbClr val="666600"/>
                </a:solidFill>
              </a:rPr>
              <a:t>;</a:t>
            </a:r>
            <a:r>
              <a:rPr lang="en-US" sz="1800" dirty="0">
                <a:solidFill>
                  <a:srgbClr val="252C33"/>
                </a:solidFill>
              </a:rPr>
              <a:t> </a:t>
            </a:r>
          </a:p>
          <a:p>
            <a:pPr marL="0" indent="0">
              <a:buNone/>
            </a:pPr>
            <a:r>
              <a:rPr lang="en-US" sz="1800" dirty="0">
                <a:solidFill>
                  <a:srgbClr val="252C33"/>
                </a:solidFill>
              </a:rPr>
              <a:t>    }</a:t>
            </a:r>
          </a:p>
          <a:p>
            <a:pPr marL="0" indent="0">
              <a:buNone/>
            </a:pPr>
            <a:r>
              <a:rPr lang="en-US" sz="1800" dirty="0">
                <a:solidFill>
                  <a:srgbClr val="000088"/>
                </a:solidFill>
              </a:rPr>
              <a:t>    else</a:t>
            </a:r>
            <a:r>
              <a:rPr lang="en-US" sz="1800" dirty="0">
                <a:solidFill>
                  <a:srgbClr val="252C33"/>
                </a:solidFill>
              </a:rPr>
              <a:t> </a:t>
            </a:r>
            <a:r>
              <a:rPr lang="en-US" sz="1800" dirty="0">
                <a:solidFill>
                  <a:srgbClr val="000088"/>
                </a:solidFill>
              </a:rPr>
              <a:t>if</a:t>
            </a:r>
            <a:r>
              <a:rPr lang="en-US" sz="1800" dirty="0">
                <a:solidFill>
                  <a:srgbClr val="666600"/>
                </a:solidFill>
              </a:rPr>
              <a:t>(</a:t>
            </a:r>
            <a:r>
              <a:rPr lang="en-US" sz="1800" dirty="0">
                <a:solidFill>
                  <a:srgbClr val="252C33"/>
                </a:solidFill>
              </a:rPr>
              <a:t>v</a:t>
            </a:r>
            <a:r>
              <a:rPr lang="en-US" sz="1800" dirty="0">
                <a:solidFill>
                  <a:srgbClr val="666600"/>
                </a:solidFill>
              </a:rPr>
              <a:t>!=</a:t>
            </a:r>
            <a:r>
              <a:rPr lang="en-US" sz="1800" dirty="0">
                <a:solidFill>
                  <a:srgbClr val="252C33"/>
                </a:solidFill>
              </a:rPr>
              <a:t>parent</a:t>
            </a:r>
            <a:r>
              <a:rPr lang="en-US" sz="1800" dirty="0">
                <a:solidFill>
                  <a:srgbClr val="666600"/>
                </a:solidFill>
              </a:rPr>
              <a:t>[</a:t>
            </a:r>
            <a:r>
              <a:rPr lang="en-US" sz="1800" dirty="0">
                <a:solidFill>
                  <a:srgbClr val="252C33"/>
                </a:solidFill>
              </a:rPr>
              <a:t>u</a:t>
            </a:r>
            <a:r>
              <a:rPr lang="en-US" sz="1800" dirty="0">
                <a:solidFill>
                  <a:srgbClr val="666600"/>
                </a:solidFill>
              </a:rPr>
              <a:t>])</a:t>
            </a:r>
            <a:r>
              <a:rPr lang="en-US" sz="1800" dirty="0">
                <a:solidFill>
                  <a:srgbClr val="252C33"/>
                </a:solidFill>
              </a:rPr>
              <a:t> {  // backward edge</a:t>
            </a:r>
            <a:endParaRPr lang="en-US" sz="1800" dirty="0">
              <a:solidFill>
                <a:srgbClr val="666600"/>
              </a:solidFill>
            </a:endParaRPr>
          </a:p>
          <a:p>
            <a:pPr marL="0" indent="0">
              <a:buNone/>
            </a:pPr>
            <a:r>
              <a:rPr lang="en-US" sz="1800" dirty="0">
                <a:solidFill>
                  <a:srgbClr val="666600"/>
                </a:solidFill>
              </a:rPr>
              <a:t>        </a:t>
            </a:r>
            <a:r>
              <a:rPr lang="en-US" sz="1800" dirty="0">
                <a:solidFill>
                  <a:srgbClr val="FF0000"/>
                </a:solidFill>
              </a:rPr>
              <a:t>__________________</a:t>
            </a:r>
            <a:endParaRPr lang="en-US" sz="1800" dirty="0">
              <a:solidFill>
                <a:srgbClr val="666600"/>
              </a:solidFill>
            </a:endParaRPr>
          </a:p>
          <a:p>
            <a:pPr marL="0" indent="0">
              <a:buNone/>
            </a:pPr>
            <a:r>
              <a:rPr lang="en-US" sz="1800" dirty="0">
                <a:solidFill>
                  <a:srgbClr val="666600"/>
                </a:solidFill>
              </a:rPr>
              <a:t>    }</a:t>
            </a:r>
          </a:p>
          <a:p>
            <a:pPr marL="0" indent="0">
              <a:buNone/>
            </a:pPr>
            <a:r>
              <a:rPr lang="en-US" sz="1800" dirty="0">
                <a:solidFill>
                  <a:srgbClr val="666600"/>
                </a:solidFill>
              </a:rPr>
              <a:t>}</a:t>
            </a:r>
            <a:endParaRPr lang="en-US" sz="1800" dirty="0"/>
          </a:p>
        </p:txBody>
      </p:sp>
      <p:sp>
        <p:nvSpPr>
          <p:cNvPr id="5" name="Rounded Rectangular Callout 4">
            <a:extLst>
              <a:ext uri="{FF2B5EF4-FFF2-40B4-BE49-F238E27FC236}">
                <a16:creationId xmlns:a16="http://schemas.microsoft.com/office/drawing/2014/main" id="{8485E953-75E5-CB42-A302-983069686CFB}"/>
              </a:ext>
            </a:extLst>
          </p:cNvPr>
          <p:cNvSpPr/>
          <p:nvPr/>
        </p:nvSpPr>
        <p:spPr>
          <a:xfrm>
            <a:off x="4013093" y="1295944"/>
            <a:ext cx="4502257" cy="860157"/>
          </a:xfrm>
          <a:prstGeom prst="wedgeRoundRectCallout">
            <a:avLst>
              <a:gd name="adj1" fmla="val -49760"/>
              <a:gd name="adj2" fmla="val 181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Initialization:</a:t>
            </a:r>
          </a:p>
          <a:p>
            <a:pPr algn="ctr"/>
            <a:r>
              <a:rPr lang="en-US" dirty="0">
                <a:solidFill>
                  <a:srgbClr val="252C33"/>
                </a:solidFill>
              </a:rPr>
              <a:t>times=0, parent[</a:t>
            </a:r>
            <a:r>
              <a:rPr lang="en-US" dirty="0" err="1">
                <a:solidFill>
                  <a:srgbClr val="252C33"/>
                </a:solidFill>
              </a:rPr>
              <a:t>i</a:t>
            </a:r>
            <a:r>
              <a:rPr lang="en-US" dirty="0">
                <a:solidFill>
                  <a:srgbClr val="252C33"/>
                </a:solidFill>
              </a:rPr>
              <a:t>]=-1, cut[</a:t>
            </a:r>
            <a:r>
              <a:rPr lang="en-US" dirty="0" err="1">
                <a:solidFill>
                  <a:srgbClr val="252C33"/>
                </a:solidFill>
              </a:rPr>
              <a:t>i</a:t>
            </a:r>
            <a:r>
              <a:rPr lang="en-US" dirty="0">
                <a:solidFill>
                  <a:srgbClr val="252C33"/>
                </a:solidFill>
              </a:rPr>
              <a:t>]=0, visited[</a:t>
            </a:r>
            <a:r>
              <a:rPr lang="en-US" dirty="0" err="1">
                <a:solidFill>
                  <a:srgbClr val="252C33"/>
                </a:solidFill>
              </a:rPr>
              <a:t>i</a:t>
            </a:r>
            <a:r>
              <a:rPr lang="en-US" dirty="0">
                <a:solidFill>
                  <a:srgbClr val="252C33"/>
                </a:solidFill>
              </a:rPr>
              <a:t>]=0 </a:t>
            </a:r>
            <a:endParaRPr lang="en-US" dirty="0"/>
          </a:p>
        </p:txBody>
      </p:sp>
      <p:pic>
        <p:nvPicPr>
          <p:cNvPr id="8" name="Picture 7">
            <a:extLst>
              <a:ext uri="{FF2B5EF4-FFF2-40B4-BE49-F238E27FC236}">
                <a16:creationId xmlns:a16="http://schemas.microsoft.com/office/drawing/2014/main" id="{AC60B9A3-FDB2-CC4A-93FC-99869CA95BEE}"/>
              </a:ext>
            </a:extLst>
          </p:cNvPr>
          <p:cNvPicPr>
            <a:picLocks noChangeAspect="1"/>
          </p:cNvPicPr>
          <p:nvPr/>
        </p:nvPicPr>
        <p:blipFill>
          <a:blip r:embed="rId3"/>
          <a:stretch>
            <a:fillRect/>
          </a:stretch>
        </p:blipFill>
        <p:spPr>
          <a:xfrm>
            <a:off x="4139673" y="2329833"/>
            <a:ext cx="4375677" cy="2567432"/>
          </a:xfrm>
          <a:prstGeom prst="rect">
            <a:avLst/>
          </a:prstGeom>
        </p:spPr>
      </p:pic>
    </p:spTree>
    <p:extLst>
      <p:ext uri="{BB962C8B-B14F-4D97-AF65-F5344CB8AC3E}">
        <p14:creationId xmlns:p14="http://schemas.microsoft.com/office/powerpoint/2010/main" val="393532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14</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Cut Edge</a:t>
            </a:r>
          </a:p>
        </p:txBody>
      </p:sp>
      <p:sp>
        <p:nvSpPr>
          <p:cNvPr id="4" name="Content Placeholder 3">
            <a:extLst>
              <a:ext uri="{FF2B5EF4-FFF2-40B4-BE49-F238E27FC236}">
                <a16:creationId xmlns:a16="http://schemas.microsoft.com/office/drawing/2014/main" id="{2B9E4330-7B9F-4B41-9953-6AE9E4C1274E}"/>
              </a:ext>
            </a:extLst>
          </p:cNvPr>
          <p:cNvSpPr>
            <a:spLocks noGrp="1"/>
          </p:cNvSpPr>
          <p:nvPr>
            <p:ph idx="1"/>
          </p:nvPr>
        </p:nvSpPr>
        <p:spPr/>
        <p:txBody>
          <a:bodyPr/>
          <a:lstStyle/>
          <a:p>
            <a:r>
              <a:rPr lang="en-US" altLang="zh-TW" dirty="0"/>
              <a:t>Observation</a:t>
            </a:r>
          </a:p>
          <a:p>
            <a:pPr lvl="1"/>
            <a:r>
              <a:rPr lang="en-US" altLang="zh-TW" dirty="0"/>
              <a:t>For each edge </a:t>
            </a:r>
            <a:r>
              <a:rPr lang="en-US" altLang="zh-TW" dirty="0" err="1"/>
              <a:t>u</a:t>
            </a:r>
            <a:r>
              <a:rPr lang="en-US" altLang="zh-TW" dirty="0" err="1">
                <a:sym typeface="Wingdings" pitchFamily="2" charset="2"/>
              </a:rPr>
              <a:t></a:t>
            </a:r>
            <a:r>
              <a:rPr lang="en-US" altLang="zh-TW" dirty="0" err="1"/>
              <a:t>v</a:t>
            </a:r>
            <a:r>
              <a:rPr lang="en-US" altLang="zh-TW" dirty="0"/>
              <a:t>, if </a:t>
            </a:r>
            <a:r>
              <a:rPr lang="en-US" dirty="0">
                <a:solidFill>
                  <a:srgbClr val="FF0000"/>
                </a:solidFill>
              </a:rPr>
              <a:t>__________</a:t>
            </a:r>
            <a:r>
              <a:rPr lang="en-US" altLang="zh-TW" dirty="0"/>
              <a:t> </a:t>
            </a:r>
            <a:r>
              <a:rPr lang="en-US" altLang="zh-TW" b="1" dirty="0">
                <a:solidFill>
                  <a:srgbClr val="FF0000"/>
                </a:solidFill>
              </a:rPr>
              <a:t>=&gt; cut edge</a:t>
            </a:r>
          </a:p>
        </p:txBody>
      </p:sp>
      <p:sp>
        <p:nvSpPr>
          <p:cNvPr id="6" name="Line 7">
            <a:extLst>
              <a:ext uri="{FF2B5EF4-FFF2-40B4-BE49-F238E27FC236}">
                <a16:creationId xmlns:a16="http://schemas.microsoft.com/office/drawing/2014/main" id="{FE9AFAD3-0891-4446-A067-91AC851E6E4C}"/>
              </a:ext>
            </a:extLst>
          </p:cNvPr>
          <p:cNvSpPr>
            <a:spLocks noChangeShapeType="1"/>
          </p:cNvSpPr>
          <p:nvPr/>
        </p:nvSpPr>
        <p:spPr bwMode="auto">
          <a:xfrm>
            <a:off x="2824134" y="4176733"/>
            <a:ext cx="0" cy="1584325"/>
          </a:xfrm>
          <a:prstGeom prst="line">
            <a:avLst/>
          </a:prstGeom>
          <a:noFill/>
          <a:ln w="38100">
            <a:solidFill>
              <a:schemeClr val="tx1"/>
            </a:solidFill>
            <a:round/>
            <a:headEnd/>
            <a:tailEnd/>
          </a:ln>
          <a:effectLst/>
        </p:spPr>
        <p:txBody>
          <a:bodyPr/>
          <a:lstStyle/>
          <a:p>
            <a:endParaRPr lang="zh-TW" altLang="en-US"/>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671609" y="4968895"/>
            <a:ext cx="792163" cy="0"/>
          </a:xfrm>
          <a:prstGeom prst="line">
            <a:avLst/>
          </a:prstGeom>
          <a:noFill/>
          <a:ln w="38100">
            <a:solidFill>
              <a:schemeClr val="tx1"/>
            </a:solidFill>
            <a:round/>
            <a:headEnd/>
            <a:tailEnd/>
          </a:ln>
          <a:effectLst/>
        </p:spPr>
        <p:txBody>
          <a:bodyPr/>
          <a:lstStyle/>
          <a:p>
            <a:endParaRPr lang="zh-TW" altLang="en-US"/>
          </a:p>
        </p:txBody>
      </p:sp>
      <p:sp>
        <p:nvSpPr>
          <p:cNvPr id="8" name="Line 9">
            <a:extLst>
              <a:ext uri="{FF2B5EF4-FFF2-40B4-BE49-F238E27FC236}">
                <a16:creationId xmlns:a16="http://schemas.microsoft.com/office/drawing/2014/main" id="{69BFABF4-52A2-7A48-A5E6-5A73038127E9}"/>
              </a:ext>
            </a:extLst>
          </p:cNvPr>
          <p:cNvSpPr>
            <a:spLocks noChangeShapeType="1"/>
          </p:cNvSpPr>
          <p:nvPr/>
        </p:nvSpPr>
        <p:spPr bwMode="auto">
          <a:xfrm>
            <a:off x="1239809" y="3384570"/>
            <a:ext cx="0" cy="86360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808009" y="4176733"/>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239809" y="4176733"/>
            <a:ext cx="431800" cy="792163"/>
          </a:xfrm>
          <a:prstGeom prst="line">
            <a:avLst/>
          </a:prstGeom>
          <a:noFill/>
          <a:ln w="38100">
            <a:solidFill>
              <a:schemeClr val="tx1"/>
            </a:solidFill>
            <a:prstDash val="sysDot"/>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808009" y="4968895"/>
            <a:ext cx="503238" cy="792163"/>
          </a:xfrm>
          <a:prstGeom prst="line">
            <a:avLst/>
          </a:prstGeom>
          <a:noFill/>
          <a:ln w="38100">
            <a:solidFill>
              <a:schemeClr val="tx1"/>
            </a:solidFill>
            <a:round/>
            <a:headEnd/>
            <a:tailEnd/>
          </a:ln>
          <a:effectLst/>
        </p:spPr>
        <p:txBody>
          <a:bodyPr/>
          <a:lstStyle/>
          <a:p>
            <a:endParaRPr lang="zh-TW" altLang="en-US"/>
          </a:p>
        </p:txBody>
      </p:sp>
      <p:sp>
        <p:nvSpPr>
          <p:cNvPr id="12" name="Line 13">
            <a:extLst>
              <a:ext uri="{FF2B5EF4-FFF2-40B4-BE49-F238E27FC236}">
                <a16:creationId xmlns:a16="http://schemas.microsoft.com/office/drawing/2014/main" id="{31CCCA3E-5EBB-4640-9A53-4394CE279116}"/>
              </a:ext>
            </a:extLst>
          </p:cNvPr>
          <p:cNvSpPr>
            <a:spLocks noChangeShapeType="1"/>
          </p:cNvSpPr>
          <p:nvPr/>
        </p:nvSpPr>
        <p:spPr bwMode="auto">
          <a:xfrm flipH="1" flipV="1">
            <a:off x="2463772" y="4895870"/>
            <a:ext cx="360363" cy="865188"/>
          </a:xfrm>
          <a:prstGeom prst="line">
            <a:avLst/>
          </a:prstGeom>
          <a:noFill/>
          <a:ln w="38100">
            <a:solidFill>
              <a:schemeClr val="tx1"/>
            </a:solidFill>
            <a:round/>
            <a:headEnd/>
            <a:tailEnd/>
          </a:ln>
          <a:effectLst/>
        </p:spPr>
        <p:txBody>
          <a:bodyPr/>
          <a:lstStyle/>
          <a:p>
            <a:endParaRPr lang="zh-TW" altLang="en-US"/>
          </a:p>
        </p:txBody>
      </p:sp>
      <p:sp>
        <p:nvSpPr>
          <p:cNvPr id="13" name="Line 14">
            <a:extLst>
              <a:ext uri="{FF2B5EF4-FFF2-40B4-BE49-F238E27FC236}">
                <a16:creationId xmlns:a16="http://schemas.microsoft.com/office/drawing/2014/main" id="{53FDA4CE-D02D-BC46-B7EF-DF733567C6A6}"/>
              </a:ext>
            </a:extLst>
          </p:cNvPr>
          <p:cNvSpPr>
            <a:spLocks noChangeShapeType="1"/>
          </p:cNvSpPr>
          <p:nvPr/>
        </p:nvSpPr>
        <p:spPr bwMode="auto">
          <a:xfrm>
            <a:off x="2824134" y="3384570"/>
            <a:ext cx="0" cy="863600"/>
          </a:xfrm>
          <a:prstGeom prst="line">
            <a:avLst/>
          </a:prstGeom>
          <a:noFill/>
          <a:ln w="38100">
            <a:solidFill>
              <a:schemeClr val="tx1"/>
            </a:solidFill>
            <a:round/>
            <a:headEnd/>
            <a:tailEnd/>
          </a:ln>
          <a:effectLst/>
        </p:spPr>
        <p:txBody>
          <a:bodyPr/>
          <a:lstStyle/>
          <a:p>
            <a:endParaRPr lang="zh-TW" altLang="en-US"/>
          </a:p>
        </p:txBody>
      </p:sp>
      <p:sp>
        <p:nvSpPr>
          <p:cNvPr id="14" name="Line 15">
            <a:extLst>
              <a:ext uri="{FF2B5EF4-FFF2-40B4-BE49-F238E27FC236}">
                <a16:creationId xmlns:a16="http://schemas.microsoft.com/office/drawing/2014/main" id="{61E0AC0B-8C62-2447-81DA-E671BCF70B98}"/>
              </a:ext>
            </a:extLst>
          </p:cNvPr>
          <p:cNvSpPr>
            <a:spLocks noChangeShapeType="1"/>
          </p:cNvSpPr>
          <p:nvPr/>
        </p:nvSpPr>
        <p:spPr bwMode="auto">
          <a:xfrm flipH="1">
            <a:off x="2824134" y="3384570"/>
            <a:ext cx="792163"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311247" y="4968895"/>
            <a:ext cx="360363" cy="792163"/>
          </a:xfrm>
          <a:prstGeom prst="line">
            <a:avLst/>
          </a:prstGeom>
          <a:noFill/>
          <a:ln w="38100">
            <a:solidFill>
              <a:schemeClr val="tx1"/>
            </a:solidFill>
            <a:round/>
            <a:headEnd/>
            <a:tailEnd/>
          </a:ln>
          <a:effectLst/>
        </p:spPr>
        <p:txBody>
          <a:bodyPr/>
          <a:lstStyle/>
          <a:p>
            <a:endParaRPr lang="zh-TW" altLang="en-US"/>
          </a:p>
        </p:txBody>
      </p:sp>
      <p:sp>
        <p:nvSpPr>
          <p:cNvPr id="16" name="Line 17">
            <a:extLst>
              <a:ext uri="{FF2B5EF4-FFF2-40B4-BE49-F238E27FC236}">
                <a16:creationId xmlns:a16="http://schemas.microsoft.com/office/drawing/2014/main" id="{F7EC3494-FA4A-1C4B-A6CA-1D3F0D2A9609}"/>
              </a:ext>
            </a:extLst>
          </p:cNvPr>
          <p:cNvSpPr>
            <a:spLocks noChangeShapeType="1"/>
          </p:cNvSpPr>
          <p:nvPr/>
        </p:nvSpPr>
        <p:spPr bwMode="auto">
          <a:xfrm flipH="1">
            <a:off x="2463772" y="4248170"/>
            <a:ext cx="360363" cy="647700"/>
          </a:xfrm>
          <a:prstGeom prst="line">
            <a:avLst/>
          </a:prstGeom>
          <a:noFill/>
          <a:ln w="38100">
            <a:solidFill>
              <a:schemeClr val="tx1"/>
            </a:solidFill>
            <a:prstDash val="sysDot"/>
            <a:round/>
            <a:headEnd/>
            <a:tailEnd/>
          </a:ln>
          <a:effectLst/>
        </p:spPr>
        <p:txBody>
          <a:bodyPr/>
          <a:lstStyle/>
          <a:p>
            <a:endParaRPr lang="zh-TW" altLang="en-US"/>
          </a:p>
        </p:txBody>
      </p:sp>
      <p:sp>
        <p:nvSpPr>
          <p:cNvPr id="17" name="Oval 18">
            <a:extLst>
              <a:ext uri="{FF2B5EF4-FFF2-40B4-BE49-F238E27FC236}">
                <a16:creationId xmlns:a16="http://schemas.microsoft.com/office/drawing/2014/main" id="{CD2BF5AE-71FB-1C4E-A19B-F0240C148922}"/>
              </a:ext>
            </a:extLst>
          </p:cNvPr>
          <p:cNvSpPr>
            <a:spLocks noChangeArrowheads="1"/>
          </p:cNvSpPr>
          <p:nvPr/>
        </p:nvSpPr>
        <p:spPr bwMode="auto">
          <a:xfrm>
            <a:off x="1023909"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023909"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5921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4557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023909"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247872"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24">
            <a:extLst>
              <a:ext uri="{FF2B5EF4-FFF2-40B4-BE49-F238E27FC236}">
                <a16:creationId xmlns:a16="http://schemas.microsoft.com/office/drawing/2014/main" id="{4940E489-0A09-444B-A1FD-5DFE17415837}"/>
              </a:ext>
            </a:extLst>
          </p:cNvPr>
          <p:cNvSpPr>
            <a:spLocks noChangeArrowheads="1"/>
          </p:cNvSpPr>
          <p:nvPr/>
        </p:nvSpPr>
        <p:spPr bwMode="auto">
          <a:xfrm>
            <a:off x="2608234"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25">
            <a:extLst>
              <a:ext uri="{FF2B5EF4-FFF2-40B4-BE49-F238E27FC236}">
                <a16:creationId xmlns:a16="http://schemas.microsoft.com/office/drawing/2014/main" id="{3E809C30-90AA-984F-BB5A-2ED8EE166465}"/>
              </a:ext>
            </a:extLst>
          </p:cNvPr>
          <p:cNvSpPr>
            <a:spLocks noChangeArrowheads="1"/>
          </p:cNvSpPr>
          <p:nvPr/>
        </p:nvSpPr>
        <p:spPr bwMode="auto">
          <a:xfrm>
            <a:off x="2608234"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26">
            <a:extLst>
              <a:ext uri="{FF2B5EF4-FFF2-40B4-BE49-F238E27FC236}">
                <a16:creationId xmlns:a16="http://schemas.microsoft.com/office/drawing/2014/main" id="{0EB5BAE2-4690-484E-9B4E-19553B5AB045}"/>
              </a:ext>
            </a:extLst>
          </p:cNvPr>
          <p:cNvSpPr>
            <a:spLocks noChangeArrowheads="1"/>
          </p:cNvSpPr>
          <p:nvPr/>
        </p:nvSpPr>
        <p:spPr bwMode="auto">
          <a:xfrm>
            <a:off x="2608234"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27">
            <a:extLst>
              <a:ext uri="{FF2B5EF4-FFF2-40B4-BE49-F238E27FC236}">
                <a16:creationId xmlns:a16="http://schemas.microsoft.com/office/drawing/2014/main" id="{42B7EC40-0B34-3947-A204-E52576080309}"/>
              </a:ext>
            </a:extLst>
          </p:cNvPr>
          <p:cNvSpPr>
            <a:spLocks noChangeArrowheads="1"/>
          </p:cNvSpPr>
          <p:nvPr/>
        </p:nvSpPr>
        <p:spPr bwMode="auto">
          <a:xfrm>
            <a:off x="3400397"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27" name="Text Box 28">
            <a:extLst>
              <a:ext uri="{FF2B5EF4-FFF2-40B4-BE49-F238E27FC236}">
                <a16:creationId xmlns:a16="http://schemas.microsoft.com/office/drawing/2014/main" id="{584BB62C-1C5C-AD43-9EB7-8124307CF626}"/>
              </a:ext>
            </a:extLst>
          </p:cNvPr>
          <p:cNvSpPr txBox="1">
            <a:spLocks noChangeArrowheads="1"/>
          </p:cNvSpPr>
          <p:nvPr/>
        </p:nvSpPr>
        <p:spPr bwMode="auto">
          <a:xfrm>
            <a:off x="1652559"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1</a:t>
            </a:r>
          </a:p>
        </p:txBody>
      </p:sp>
      <p:sp>
        <p:nvSpPr>
          <p:cNvPr id="28" name="Text Box 29">
            <a:extLst>
              <a:ext uri="{FF2B5EF4-FFF2-40B4-BE49-F238E27FC236}">
                <a16:creationId xmlns:a16="http://schemas.microsoft.com/office/drawing/2014/main" id="{713173B1-A774-744D-85AB-1683C54A84C3}"/>
              </a:ext>
            </a:extLst>
          </p:cNvPr>
          <p:cNvSpPr txBox="1">
            <a:spLocks noChangeArrowheads="1"/>
          </p:cNvSpPr>
          <p:nvPr/>
        </p:nvSpPr>
        <p:spPr bwMode="auto">
          <a:xfrm>
            <a:off x="1004859" y="59198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2</a:t>
            </a:r>
          </a:p>
        </p:txBody>
      </p:sp>
      <p:sp>
        <p:nvSpPr>
          <p:cNvPr id="29" name="Text Box 30">
            <a:extLst>
              <a:ext uri="{FF2B5EF4-FFF2-40B4-BE49-F238E27FC236}">
                <a16:creationId xmlns:a16="http://schemas.microsoft.com/office/drawing/2014/main" id="{E7DDC5C5-5D50-CD47-8AF4-5EF0C311830E}"/>
              </a:ext>
            </a:extLst>
          </p:cNvPr>
          <p:cNvSpPr txBox="1">
            <a:spLocks noChangeArrowheads="1"/>
          </p:cNvSpPr>
          <p:nvPr/>
        </p:nvSpPr>
        <p:spPr bwMode="auto">
          <a:xfrm>
            <a:off x="500034"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3</a:t>
            </a:r>
          </a:p>
        </p:txBody>
      </p:sp>
      <p:sp>
        <p:nvSpPr>
          <p:cNvPr id="30" name="Text Box 31">
            <a:extLst>
              <a:ext uri="{FF2B5EF4-FFF2-40B4-BE49-F238E27FC236}">
                <a16:creationId xmlns:a16="http://schemas.microsoft.com/office/drawing/2014/main" id="{ACD8C00B-5D81-294F-B5B3-96D8C017A1F1}"/>
              </a:ext>
            </a:extLst>
          </p:cNvPr>
          <p:cNvSpPr txBox="1">
            <a:spLocks noChangeArrowheads="1"/>
          </p:cNvSpPr>
          <p:nvPr/>
        </p:nvSpPr>
        <p:spPr bwMode="auto">
          <a:xfrm>
            <a:off x="860397" y="37592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4</a:t>
            </a:r>
          </a:p>
        </p:txBody>
      </p:sp>
      <p:sp>
        <p:nvSpPr>
          <p:cNvPr id="31" name="Text Box 32">
            <a:extLst>
              <a:ext uri="{FF2B5EF4-FFF2-40B4-BE49-F238E27FC236}">
                <a16:creationId xmlns:a16="http://schemas.microsoft.com/office/drawing/2014/main" id="{80133B87-60F7-0043-8515-AE075AE2CDFF}"/>
              </a:ext>
            </a:extLst>
          </p:cNvPr>
          <p:cNvSpPr txBox="1">
            <a:spLocks noChangeArrowheads="1"/>
          </p:cNvSpPr>
          <p:nvPr/>
        </p:nvSpPr>
        <p:spPr bwMode="auto">
          <a:xfrm>
            <a:off x="93183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5</a:t>
            </a:r>
          </a:p>
        </p:txBody>
      </p:sp>
      <p:sp>
        <p:nvSpPr>
          <p:cNvPr id="32" name="Text Box 33">
            <a:extLst>
              <a:ext uri="{FF2B5EF4-FFF2-40B4-BE49-F238E27FC236}">
                <a16:creationId xmlns:a16="http://schemas.microsoft.com/office/drawing/2014/main" id="{B14976B0-05BD-BD45-AC2E-00E1F914945A}"/>
              </a:ext>
            </a:extLst>
          </p:cNvPr>
          <p:cNvSpPr txBox="1">
            <a:spLocks noChangeArrowheads="1"/>
          </p:cNvSpPr>
          <p:nvPr/>
        </p:nvSpPr>
        <p:spPr bwMode="auto">
          <a:xfrm>
            <a:off x="2228822"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6</a:t>
            </a:r>
          </a:p>
        </p:txBody>
      </p:sp>
      <p:sp>
        <p:nvSpPr>
          <p:cNvPr id="33" name="Text Box 34">
            <a:extLst>
              <a:ext uri="{FF2B5EF4-FFF2-40B4-BE49-F238E27FC236}">
                <a16:creationId xmlns:a16="http://schemas.microsoft.com/office/drawing/2014/main" id="{FD5CCE22-47E6-564C-9776-98E221332F85}"/>
              </a:ext>
            </a:extLst>
          </p:cNvPr>
          <p:cNvSpPr txBox="1">
            <a:spLocks noChangeArrowheads="1"/>
          </p:cNvSpPr>
          <p:nvPr/>
        </p:nvSpPr>
        <p:spPr bwMode="auto">
          <a:xfrm>
            <a:off x="2947959" y="52721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7</a:t>
            </a:r>
          </a:p>
        </p:txBody>
      </p:sp>
      <p:sp>
        <p:nvSpPr>
          <p:cNvPr id="34" name="Text Box 35">
            <a:extLst>
              <a:ext uri="{FF2B5EF4-FFF2-40B4-BE49-F238E27FC236}">
                <a16:creationId xmlns:a16="http://schemas.microsoft.com/office/drawing/2014/main" id="{81868AB2-2C6C-2446-B243-FB0DEA3DDC40}"/>
              </a:ext>
            </a:extLst>
          </p:cNvPr>
          <p:cNvSpPr txBox="1">
            <a:spLocks noChangeArrowheads="1"/>
          </p:cNvSpPr>
          <p:nvPr/>
        </p:nvSpPr>
        <p:spPr bwMode="auto">
          <a:xfrm>
            <a:off x="2947959" y="41910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8</a:t>
            </a:r>
          </a:p>
        </p:txBody>
      </p:sp>
      <p:sp>
        <p:nvSpPr>
          <p:cNvPr id="35" name="Text Box 36">
            <a:extLst>
              <a:ext uri="{FF2B5EF4-FFF2-40B4-BE49-F238E27FC236}">
                <a16:creationId xmlns:a16="http://schemas.microsoft.com/office/drawing/2014/main" id="{DFBD4286-2441-094F-B2F5-BA446CA70217}"/>
              </a:ext>
            </a:extLst>
          </p:cNvPr>
          <p:cNvSpPr txBox="1">
            <a:spLocks noChangeArrowheads="1"/>
          </p:cNvSpPr>
          <p:nvPr/>
        </p:nvSpPr>
        <p:spPr bwMode="auto">
          <a:xfrm>
            <a:off x="258918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9</a:t>
            </a:r>
          </a:p>
        </p:txBody>
      </p:sp>
      <p:sp>
        <p:nvSpPr>
          <p:cNvPr id="36" name="Text Box 37">
            <a:extLst>
              <a:ext uri="{FF2B5EF4-FFF2-40B4-BE49-F238E27FC236}">
                <a16:creationId xmlns:a16="http://schemas.microsoft.com/office/drawing/2014/main" id="{541A49C1-6752-B947-B69E-D5DE18F705A0}"/>
              </a:ext>
            </a:extLst>
          </p:cNvPr>
          <p:cNvSpPr txBox="1">
            <a:spLocks noChangeArrowheads="1"/>
          </p:cNvSpPr>
          <p:nvPr/>
        </p:nvSpPr>
        <p:spPr bwMode="auto">
          <a:xfrm>
            <a:off x="3381347" y="2822595"/>
            <a:ext cx="415498" cy="369332"/>
          </a:xfrm>
          <a:prstGeom prst="rect">
            <a:avLst/>
          </a:prstGeom>
          <a:noFill/>
          <a:ln w="9525">
            <a:noFill/>
            <a:miter lim="800000"/>
            <a:headEnd/>
            <a:tailEnd/>
          </a:ln>
          <a:effectLst/>
        </p:spPr>
        <p:txBody>
          <a:bodyPr wrap="none">
            <a:spAutoFit/>
          </a:bodyPr>
          <a:lstStyle/>
          <a:p>
            <a:r>
              <a:rPr lang="en-US" altLang="zh-TW" dirty="0">
                <a:solidFill>
                  <a:srgbClr val="FF0000"/>
                </a:solidFill>
              </a:rPr>
              <a:t>10</a:t>
            </a:r>
          </a:p>
        </p:txBody>
      </p:sp>
      <p:grpSp>
        <p:nvGrpSpPr>
          <p:cNvPr id="37" name="Group 38">
            <a:extLst>
              <a:ext uri="{FF2B5EF4-FFF2-40B4-BE49-F238E27FC236}">
                <a16:creationId xmlns:a16="http://schemas.microsoft.com/office/drawing/2014/main" id="{4467A630-48F9-F449-A32C-5CEBEE2069E6}"/>
              </a:ext>
            </a:extLst>
          </p:cNvPr>
          <p:cNvGrpSpPr>
            <a:grpSpLocks/>
          </p:cNvGrpSpPr>
          <p:nvPr/>
        </p:nvGrpSpPr>
        <p:grpSpPr bwMode="auto">
          <a:xfrm>
            <a:off x="4783208" y="2857496"/>
            <a:ext cx="3092430" cy="3286148"/>
            <a:chOff x="3913" y="1249"/>
            <a:chExt cx="1843" cy="2635"/>
          </a:xfrm>
        </p:grpSpPr>
        <p:sp>
          <p:nvSpPr>
            <p:cNvPr id="38" name="Line 39">
              <a:extLst>
                <a:ext uri="{FF2B5EF4-FFF2-40B4-BE49-F238E27FC236}">
                  <a16:creationId xmlns:a16="http://schemas.microsoft.com/office/drawing/2014/main" id="{F53B7FAD-F00C-D84C-9A04-448286F4A2A8}"/>
                </a:ext>
              </a:extLst>
            </p:cNvPr>
            <p:cNvSpPr>
              <a:spLocks noChangeShapeType="1"/>
            </p:cNvSpPr>
            <p:nvPr/>
          </p:nvSpPr>
          <p:spPr bwMode="auto">
            <a:xfrm>
              <a:off x="4876" y="3203"/>
              <a:ext cx="0" cy="545"/>
            </a:xfrm>
            <a:prstGeom prst="line">
              <a:avLst/>
            </a:prstGeom>
            <a:noFill/>
            <a:ln w="38100">
              <a:solidFill>
                <a:schemeClr val="tx1"/>
              </a:solidFill>
              <a:round/>
              <a:headEnd/>
              <a:tailEnd/>
            </a:ln>
            <a:effectLst/>
          </p:spPr>
          <p:txBody>
            <a:bodyPr/>
            <a:lstStyle/>
            <a:p>
              <a:endParaRPr lang="zh-TW" altLang="en-US"/>
            </a:p>
          </p:txBody>
        </p:sp>
        <p:sp>
          <p:nvSpPr>
            <p:cNvPr id="39" name="Line 40">
              <a:extLst>
                <a:ext uri="{FF2B5EF4-FFF2-40B4-BE49-F238E27FC236}">
                  <a16:creationId xmlns:a16="http://schemas.microsoft.com/office/drawing/2014/main" id="{D206DFFD-7E93-334D-8C74-DDB3375A4515}"/>
                </a:ext>
              </a:extLst>
            </p:cNvPr>
            <p:cNvSpPr>
              <a:spLocks noChangeShapeType="1"/>
            </p:cNvSpPr>
            <p:nvPr/>
          </p:nvSpPr>
          <p:spPr bwMode="auto">
            <a:xfrm>
              <a:off x="4921" y="3203"/>
              <a:ext cx="454" cy="545"/>
            </a:xfrm>
            <a:prstGeom prst="line">
              <a:avLst/>
            </a:prstGeom>
            <a:noFill/>
            <a:ln w="38100">
              <a:solidFill>
                <a:schemeClr val="tx1"/>
              </a:solidFill>
              <a:round/>
              <a:headEnd/>
              <a:tailEnd/>
            </a:ln>
            <a:effectLst/>
          </p:spPr>
          <p:txBody>
            <a:bodyPr/>
            <a:lstStyle/>
            <a:p>
              <a:endParaRPr lang="zh-TW" altLang="en-US"/>
            </a:p>
          </p:txBody>
        </p:sp>
        <p:sp>
          <p:nvSpPr>
            <p:cNvPr id="40" name="Line 41">
              <a:extLst>
                <a:ext uri="{FF2B5EF4-FFF2-40B4-BE49-F238E27FC236}">
                  <a16:creationId xmlns:a16="http://schemas.microsoft.com/office/drawing/2014/main" id="{531EC8B6-1942-F947-8589-4D2CA34DB399}"/>
                </a:ext>
              </a:extLst>
            </p:cNvPr>
            <p:cNvSpPr>
              <a:spLocks noChangeShapeType="1"/>
            </p:cNvSpPr>
            <p:nvPr/>
          </p:nvSpPr>
          <p:spPr bwMode="auto">
            <a:xfrm>
              <a:off x="4241" y="3203"/>
              <a:ext cx="0" cy="545"/>
            </a:xfrm>
            <a:prstGeom prst="line">
              <a:avLst/>
            </a:prstGeom>
            <a:noFill/>
            <a:ln w="38100">
              <a:solidFill>
                <a:schemeClr val="tx1"/>
              </a:solidFill>
              <a:round/>
              <a:headEnd/>
              <a:tailEnd/>
            </a:ln>
            <a:effectLst/>
          </p:spPr>
          <p:txBody>
            <a:bodyPr/>
            <a:lstStyle/>
            <a:p>
              <a:endParaRPr lang="zh-TW" altLang="en-US"/>
            </a:p>
          </p:txBody>
        </p:sp>
        <p:sp>
          <p:nvSpPr>
            <p:cNvPr id="41" name="Line 42">
              <a:extLst>
                <a:ext uri="{FF2B5EF4-FFF2-40B4-BE49-F238E27FC236}">
                  <a16:creationId xmlns:a16="http://schemas.microsoft.com/office/drawing/2014/main" id="{FD93E488-B240-7843-A507-96CF63F98AF7}"/>
                </a:ext>
              </a:extLst>
            </p:cNvPr>
            <p:cNvSpPr>
              <a:spLocks noChangeShapeType="1"/>
            </p:cNvSpPr>
            <p:nvPr/>
          </p:nvSpPr>
          <p:spPr bwMode="auto">
            <a:xfrm>
              <a:off x="4876" y="2614"/>
              <a:ext cx="0" cy="544"/>
            </a:xfrm>
            <a:prstGeom prst="line">
              <a:avLst/>
            </a:prstGeom>
            <a:noFill/>
            <a:ln w="38100">
              <a:solidFill>
                <a:schemeClr val="tx1"/>
              </a:solidFill>
              <a:round/>
              <a:headEnd/>
              <a:tailEnd/>
            </a:ln>
            <a:effectLst/>
          </p:spPr>
          <p:txBody>
            <a:bodyPr/>
            <a:lstStyle/>
            <a:p>
              <a:endParaRPr lang="zh-TW" altLang="en-US"/>
            </a:p>
          </p:txBody>
        </p:sp>
        <p:sp>
          <p:nvSpPr>
            <p:cNvPr id="42" name="Line 43">
              <a:extLst>
                <a:ext uri="{FF2B5EF4-FFF2-40B4-BE49-F238E27FC236}">
                  <a16:creationId xmlns:a16="http://schemas.microsoft.com/office/drawing/2014/main" id="{9712BC1A-5E9F-5A4A-9D92-99FBDD86A8D9}"/>
                </a:ext>
              </a:extLst>
            </p:cNvPr>
            <p:cNvSpPr>
              <a:spLocks noChangeShapeType="1"/>
            </p:cNvSpPr>
            <p:nvPr/>
          </p:nvSpPr>
          <p:spPr bwMode="auto">
            <a:xfrm>
              <a:off x="4241" y="2614"/>
              <a:ext cx="0" cy="499"/>
            </a:xfrm>
            <a:prstGeom prst="line">
              <a:avLst/>
            </a:prstGeom>
            <a:noFill/>
            <a:ln w="38100">
              <a:solidFill>
                <a:schemeClr val="tx1"/>
              </a:solidFill>
              <a:round/>
              <a:headEnd/>
              <a:tailEnd/>
            </a:ln>
            <a:effectLst/>
          </p:spPr>
          <p:txBody>
            <a:bodyPr/>
            <a:lstStyle/>
            <a:p>
              <a:endParaRPr lang="zh-TW" altLang="en-US"/>
            </a:p>
          </p:txBody>
        </p:sp>
        <p:sp>
          <p:nvSpPr>
            <p:cNvPr id="43" name="Line 44">
              <a:extLst>
                <a:ext uri="{FF2B5EF4-FFF2-40B4-BE49-F238E27FC236}">
                  <a16:creationId xmlns:a16="http://schemas.microsoft.com/office/drawing/2014/main" id="{3CD861C1-5C98-734F-8C21-D4D50D2D4246}"/>
                </a:ext>
              </a:extLst>
            </p:cNvPr>
            <p:cNvSpPr>
              <a:spLocks noChangeShapeType="1"/>
            </p:cNvSpPr>
            <p:nvPr/>
          </p:nvSpPr>
          <p:spPr bwMode="auto">
            <a:xfrm>
              <a:off x="4876" y="2069"/>
              <a:ext cx="0" cy="545"/>
            </a:xfrm>
            <a:prstGeom prst="line">
              <a:avLst/>
            </a:prstGeom>
            <a:noFill/>
            <a:ln w="38100">
              <a:solidFill>
                <a:schemeClr val="tx1"/>
              </a:solidFill>
              <a:round/>
              <a:headEnd/>
              <a:tailEnd/>
            </a:ln>
            <a:effectLst/>
          </p:spPr>
          <p:txBody>
            <a:bodyPr/>
            <a:lstStyle/>
            <a:p>
              <a:endParaRPr lang="zh-TW" altLang="en-US"/>
            </a:p>
          </p:txBody>
        </p:sp>
        <p:sp>
          <p:nvSpPr>
            <p:cNvPr id="44" name="Line 45">
              <a:extLst>
                <a:ext uri="{FF2B5EF4-FFF2-40B4-BE49-F238E27FC236}">
                  <a16:creationId xmlns:a16="http://schemas.microsoft.com/office/drawing/2014/main" id="{1074DB4E-4389-0A42-8072-D728632A7441}"/>
                </a:ext>
              </a:extLst>
            </p:cNvPr>
            <p:cNvSpPr>
              <a:spLocks noChangeShapeType="1"/>
            </p:cNvSpPr>
            <p:nvPr/>
          </p:nvSpPr>
          <p:spPr bwMode="auto">
            <a:xfrm>
              <a:off x="4241" y="2069"/>
              <a:ext cx="0" cy="545"/>
            </a:xfrm>
            <a:prstGeom prst="line">
              <a:avLst/>
            </a:prstGeom>
            <a:noFill/>
            <a:ln w="38100">
              <a:solidFill>
                <a:schemeClr val="tx1"/>
              </a:solidFill>
              <a:round/>
              <a:headEnd/>
              <a:tailEnd/>
            </a:ln>
            <a:effectLst/>
          </p:spPr>
          <p:txBody>
            <a:bodyPr/>
            <a:lstStyle/>
            <a:p>
              <a:endParaRPr lang="zh-TW" altLang="en-US"/>
            </a:p>
          </p:txBody>
        </p:sp>
        <p:sp>
          <p:nvSpPr>
            <p:cNvPr id="45" name="Line 46">
              <a:extLst>
                <a:ext uri="{FF2B5EF4-FFF2-40B4-BE49-F238E27FC236}">
                  <a16:creationId xmlns:a16="http://schemas.microsoft.com/office/drawing/2014/main" id="{FAA70EB0-B8B2-9F4A-BF0F-3BC9608B3B00}"/>
                </a:ext>
              </a:extLst>
            </p:cNvPr>
            <p:cNvSpPr>
              <a:spLocks noChangeShapeType="1"/>
            </p:cNvSpPr>
            <p:nvPr/>
          </p:nvSpPr>
          <p:spPr bwMode="auto">
            <a:xfrm flipH="1">
              <a:off x="4241" y="1570"/>
              <a:ext cx="272" cy="499"/>
            </a:xfrm>
            <a:prstGeom prst="line">
              <a:avLst/>
            </a:prstGeom>
            <a:noFill/>
            <a:ln w="38100">
              <a:solidFill>
                <a:schemeClr val="tx1"/>
              </a:solidFill>
              <a:round/>
              <a:headEnd/>
              <a:tailEnd/>
            </a:ln>
            <a:effectLst/>
          </p:spPr>
          <p:txBody>
            <a:bodyPr/>
            <a:lstStyle/>
            <a:p>
              <a:endParaRPr lang="zh-TW" altLang="en-US"/>
            </a:p>
          </p:txBody>
        </p:sp>
        <p:sp>
          <p:nvSpPr>
            <p:cNvPr id="46" name="Line 47">
              <a:extLst>
                <a:ext uri="{FF2B5EF4-FFF2-40B4-BE49-F238E27FC236}">
                  <a16:creationId xmlns:a16="http://schemas.microsoft.com/office/drawing/2014/main" id="{3B4E30DD-AF0F-B948-9668-02570B295A28}"/>
                </a:ext>
              </a:extLst>
            </p:cNvPr>
            <p:cNvSpPr>
              <a:spLocks noChangeShapeType="1"/>
            </p:cNvSpPr>
            <p:nvPr/>
          </p:nvSpPr>
          <p:spPr bwMode="auto">
            <a:xfrm>
              <a:off x="4558" y="1570"/>
              <a:ext cx="317" cy="499"/>
            </a:xfrm>
            <a:prstGeom prst="line">
              <a:avLst/>
            </a:prstGeom>
            <a:noFill/>
            <a:ln w="38100">
              <a:solidFill>
                <a:schemeClr val="tx1"/>
              </a:solidFill>
              <a:round/>
              <a:headEnd/>
              <a:tailEnd/>
            </a:ln>
            <a:effectLst/>
          </p:spPr>
          <p:txBody>
            <a:bodyPr/>
            <a:lstStyle/>
            <a:p>
              <a:endParaRPr lang="zh-TW" altLang="en-US"/>
            </a:p>
          </p:txBody>
        </p:sp>
        <p:sp>
          <p:nvSpPr>
            <p:cNvPr id="47" name="Oval 48">
              <a:extLst>
                <a:ext uri="{FF2B5EF4-FFF2-40B4-BE49-F238E27FC236}">
                  <a16:creationId xmlns:a16="http://schemas.microsoft.com/office/drawing/2014/main" id="{D8ADEDA8-B994-094A-A774-033790D6E4AD}"/>
                </a:ext>
              </a:extLst>
            </p:cNvPr>
            <p:cNvSpPr>
              <a:spLocks noChangeArrowheads="1"/>
            </p:cNvSpPr>
            <p:nvPr/>
          </p:nvSpPr>
          <p:spPr bwMode="auto">
            <a:xfrm>
              <a:off x="4105"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48" name="Oval 49">
              <a:extLst>
                <a:ext uri="{FF2B5EF4-FFF2-40B4-BE49-F238E27FC236}">
                  <a16:creationId xmlns:a16="http://schemas.microsoft.com/office/drawing/2014/main" id="{FF1A2AA3-6436-F748-B9AA-1FDE7CFE6602}"/>
                </a:ext>
              </a:extLst>
            </p:cNvPr>
            <p:cNvSpPr>
              <a:spLocks noChangeArrowheads="1"/>
            </p:cNvSpPr>
            <p:nvPr/>
          </p:nvSpPr>
          <p:spPr bwMode="auto">
            <a:xfrm>
              <a:off x="4105"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49" name="Oval 50">
              <a:extLst>
                <a:ext uri="{FF2B5EF4-FFF2-40B4-BE49-F238E27FC236}">
                  <a16:creationId xmlns:a16="http://schemas.microsoft.com/office/drawing/2014/main" id="{05D5D42B-31E6-9846-999D-BD29D642B931}"/>
                </a:ext>
              </a:extLst>
            </p:cNvPr>
            <p:cNvSpPr>
              <a:spLocks noChangeArrowheads="1"/>
            </p:cNvSpPr>
            <p:nvPr/>
          </p:nvSpPr>
          <p:spPr bwMode="auto">
            <a:xfrm>
              <a:off x="4105"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50" name="Oval 51">
              <a:extLst>
                <a:ext uri="{FF2B5EF4-FFF2-40B4-BE49-F238E27FC236}">
                  <a16:creationId xmlns:a16="http://schemas.microsoft.com/office/drawing/2014/main" id="{6B9E51F1-FAB6-1941-BA08-D9CFD8516B33}"/>
                </a:ext>
              </a:extLst>
            </p:cNvPr>
            <p:cNvSpPr>
              <a:spLocks noChangeArrowheads="1"/>
            </p:cNvSpPr>
            <p:nvPr/>
          </p:nvSpPr>
          <p:spPr bwMode="auto">
            <a:xfrm>
              <a:off x="4377" y="1434"/>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51" name="Oval 52">
              <a:extLst>
                <a:ext uri="{FF2B5EF4-FFF2-40B4-BE49-F238E27FC236}">
                  <a16:creationId xmlns:a16="http://schemas.microsoft.com/office/drawing/2014/main" id="{6F84A502-A9DF-9A46-B478-748D3F0C489A}"/>
                </a:ext>
              </a:extLst>
            </p:cNvPr>
            <p:cNvSpPr>
              <a:spLocks noChangeArrowheads="1"/>
            </p:cNvSpPr>
            <p:nvPr/>
          </p:nvSpPr>
          <p:spPr bwMode="auto">
            <a:xfrm>
              <a:off x="4105"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52" name="Oval 53">
              <a:extLst>
                <a:ext uri="{FF2B5EF4-FFF2-40B4-BE49-F238E27FC236}">
                  <a16:creationId xmlns:a16="http://schemas.microsoft.com/office/drawing/2014/main" id="{3C2E5BCF-DC2B-3241-9CEA-4421D1B35319}"/>
                </a:ext>
              </a:extLst>
            </p:cNvPr>
            <p:cNvSpPr>
              <a:spLocks noChangeArrowheads="1"/>
            </p:cNvSpPr>
            <p:nvPr/>
          </p:nvSpPr>
          <p:spPr bwMode="auto">
            <a:xfrm>
              <a:off x="4740"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53" name="Oval 54">
              <a:extLst>
                <a:ext uri="{FF2B5EF4-FFF2-40B4-BE49-F238E27FC236}">
                  <a16:creationId xmlns:a16="http://schemas.microsoft.com/office/drawing/2014/main" id="{3BD2154F-0250-6741-AD38-5D3CAD7CE419}"/>
                </a:ext>
              </a:extLst>
            </p:cNvPr>
            <p:cNvSpPr>
              <a:spLocks noChangeArrowheads="1"/>
            </p:cNvSpPr>
            <p:nvPr/>
          </p:nvSpPr>
          <p:spPr bwMode="auto">
            <a:xfrm>
              <a:off x="4740"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54" name="Oval 55">
              <a:extLst>
                <a:ext uri="{FF2B5EF4-FFF2-40B4-BE49-F238E27FC236}">
                  <a16:creationId xmlns:a16="http://schemas.microsoft.com/office/drawing/2014/main" id="{4C95749D-05D7-224E-A7D7-580072A3AC91}"/>
                </a:ext>
              </a:extLst>
            </p:cNvPr>
            <p:cNvSpPr>
              <a:spLocks noChangeArrowheads="1"/>
            </p:cNvSpPr>
            <p:nvPr/>
          </p:nvSpPr>
          <p:spPr bwMode="auto">
            <a:xfrm>
              <a:off x="4740"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55" name="Oval 56">
              <a:extLst>
                <a:ext uri="{FF2B5EF4-FFF2-40B4-BE49-F238E27FC236}">
                  <a16:creationId xmlns:a16="http://schemas.microsoft.com/office/drawing/2014/main" id="{BC966F3D-7CA9-C544-94D1-A44BB40BDDB9}"/>
                </a:ext>
              </a:extLst>
            </p:cNvPr>
            <p:cNvSpPr>
              <a:spLocks noChangeArrowheads="1"/>
            </p:cNvSpPr>
            <p:nvPr/>
          </p:nvSpPr>
          <p:spPr bwMode="auto">
            <a:xfrm>
              <a:off x="4740"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8</a:t>
              </a:r>
            </a:p>
          </p:txBody>
        </p:sp>
        <p:sp>
          <p:nvSpPr>
            <p:cNvPr id="56" name="Oval 57">
              <a:extLst>
                <a:ext uri="{FF2B5EF4-FFF2-40B4-BE49-F238E27FC236}">
                  <a16:creationId xmlns:a16="http://schemas.microsoft.com/office/drawing/2014/main" id="{FAEAD527-ED62-964C-8A2A-78371628E116}"/>
                </a:ext>
              </a:extLst>
            </p:cNvPr>
            <p:cNvSpPr>
              <a:spLocks noChangeArrowheads="1"/>
            </p:cNvSpPr>
            <p:nvPr/>
          </p:nvSpPr>
          <p:spPr bwMode="auto">
            <a:xfrm>
              <a:off x="5239"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57" name="Text Box 58">
              <a:extLst>
                <a:ext uri="{FF2B5EF4-FFF2-40B4-BE49-F238E27FC236}">
                  <a16:creationId xmlns:a16="http://schemas.microsoft.com/office/drawing/2014/main" id="{FEACB444-2B2C-FA4E-8A17-5E4FBF13F4B8}"/>
                </a:ext>
              </a:extLst>
            </p:cNvPr>
            <p:cNvSpPr txBox="1">
              <a:spLocks noChangeArrowheads="1"/>
            </p:cNvSpPr>
            <p:nvPr/>
          </p:nvSpPr>
          <p:spPr bwMode="auto">
            <a:xfrm>
              <a:off x="4545" y="1249"/>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58" name="Text Box 59">
              <a:extLst>
                <a:ext uri="{FF2B5EF4-FFF2-40B4-BE49-F238E27FC236}">
                  <a16:creationId xmlns:a16="http://schemas.microsoft.com/office/drawing/2014/main" id="{872795DE-CD77-344D-924B-4F1705F70182}"/>
                </a:ext>
              </a:extLst>
            </p:cNvPr>
            <p:cNvSpPr txBox="1">
              <a:spLocks noChangeArrowheads="1"/>
            </p:cNvSpPr>
            <p:nvPr/>
          </p:nvSpPr>
          <p:spPr bwMode="auto">
            <a:xfrm>
              <a:off x="4000" y="167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2/1</a:t>
              </a:r>
            </a:p>
          </p:txBody>
        </p:sp>
        <p:sp>
          <p:nvSpPr>
            <p:cNvPr id="59" name="Text Box 60">
              <a:extLst>
                <a:ext uri="{FF2B5EF4-FFF2-40B4-BE49-F238E27FC236}">
                  <a16:creationId xmlns:a16="http://schemas.microsoft.com/office/drawing/2014/main" id="{6BC87422-F39B-D246-86BF-CFFFBE99AA42}"/>
                </a:ext>
              </a:extLst>
            </p:cNvPr>
            <p:cNvSpPr txBox="1">
              <a:spLocks noChangeArrowheads="1"/>
            </p:cNvSpPr>
            <p:nvPr/>
          </p:nvSpPr>
          <p:spPr bwMode="auto">
            <a:xfrm>
              <a:off x="3953" y="2248"/>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
          <p:nvSpPr>
            <p:cNvPr id="60" name="Text Box 61">
              <a:extLst>
                <a:ext uri="{FF2B5EF4-FFF2-40B4-BE49-F238E27FC236}">
                  <a16:creationId xmlns:a16="http://schemas.microsoft.com/office/drawing/2014/main" id="{3206082C-1B83-254F-9099-48E987EA6BAF}"/>
                </a:ext>
              </a:extLst>
            </p:cNvPr>
            <p:cNvSpPr txBox="1">
              <a:spLocks noChangeArrowheads="1"/>
            </p:cNvSpPr>
            <p:nvPr/>
          </p:nvSpPr>
          <p:spPr bwMode="auto">
            <a:xfrm>
              <a:off x="3960" y="279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61" name="Text Box 62">
              <a:extLst>
                <a:ext uri="{FF2B5EF4-FFF2-40B4-BE49-F238E27FC236}">
                  <a16:creationId xmlns:a16="http://schemas.microsoft.com/office/drawing/2014/main" id="{F70287CB-1F58-134C-B6F2-6FDCE920703B}"/>
                </a:ext>
              </a:extLst>
            </p:cNvPr>
            <p:cNvSpPr txBox="1">
              <a:spLocks noChangeArrowheads="1"/>
            </p:cNvSpPr>
            <p:nvPr/>
          </p:nvSpPr>
          <p:spPr bwMode="auto">
            <a:xfrm>
              <a:off x="3913" y="3385"/>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5/5</a:t>
              </a:r>
            </a:p>
          </p:txBody>
        </p:sp>
        <p:sp>
          <p:nvSpPr>
            <p:cNvPr id="62" name="Text Box 63">
              <a:extLst>
                <a:ext uri="{FF2B5EF4-FFF2-40B4-BE49-F238E27FC236}">
                  <a16:creationId xmlns:a16="http://schemas.microsoft.com/office/drawing/2014/main" id="{3D786EA9-F447-0846-B608-5BC5CD97147D}"/>
                </a:ext>
              </a:extLst>
            </p:cNvPr>
            <p:cNvSpPr txBox="1">
              <a:spLocks noChangeArrowheads="1"/>
            </p:cNvSpPr>
            <p:nvPr/>
          </p:nvSpPr>
          <p:spPr bwMode="auto">
            <a:xfrm>
              <a:off x="4876" y="175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6/6</a:t>
              </a:r>
            </a:p>
          </p:txBody>
        </p:sp>
        <p:sp>
          <p:nvSpPr>
            <p:cNvPr id="63" name="Text Box 64">
              <a:extLst>
                <a:ext uri="{FF2B5EF4-FFF2-40B4-BE49-F238E27FC236}">
                  <a16:creationId xmlns:a16="http://schemas.microsoft.com/office/drawing/2014/main" id="{18E8BB6F-63FD-394D-BDD9-B157F6F5BA43}"/>
                </a:ext>
              </a:extLst>
            </p:cNvPr>
            <p:cNvSpPr txBox="1">
              <a:spLocks noChangeArrowheads="1"/>
            </p:cNvSpPr>
            <p:nvPr/>
          </p:nvSpPr>
          <p:spPr bwMode="auto">
            <a:xfrm>
              <a:off x="4527" y="2254"/>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7/6</a:t>
              </a:r>
            </a:p>
          </p:txBody>
        </p:sp>
        <p:sp>
          <p:nvSpPr>
            <p:cNvPr id="64" name="Text Box 65">
              <a:extLst>
                <a:ext uri="{FF2B5EF4-FFF2-40B4-BE49-F238E27FC236}">
                  <a16:creationId xmlns:a16="http://schemas.microsoft.com/office/drawing/2014/main" id="{4071DAB3-31AB-5948-905F-2188CF84D699}"/>
                </a:ext>
              </a:extLst>
            </p:cNvPr>
            <p:cNvSpPr txBox="1">
              <a:spLocks noChangeArrowheads="1"/>
            </p:cNvSpPr>
            <p:nvPr/>
          </p:nvSpPr>
          <p:spPr bwMode="auto">
            <a:xfrm>
              <a:off x="4538" y="279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8/6</a:t>
              </a:r>
            </a:p>
          </p:txBody>
        </p:sp>
        <p:sp>
          <p:nvSpPr>
            <p:cNvPr id="65" name="Text Box 66">
              <a:extLst>
                <a:ext uri="{FF2B5EF4-FFF2-40B4-BE49-F238E27FC236}">
                  <a16:creationId xmlns:a16="http://schemas.microsoft.com/office/drawing/2014/main" id="{C2C88ED2-3444-9F47-ADBC-48F0E7D62AA5}"/>
                </a:ext>
              </a:extLst>
            </p:cNvPr>
            <p:cNvSpPr txBox="1">
              <a:spLocks noChangeArrowheads="1"/>
            </p:cNvSpPr>
            <p:nvPr/>
          </p:nvSpPr>
          <p:spPr bwMode="auto">
            <a:xfrm>
              <a:off x="4531" y="3385"/>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9/9</a:t>
              </a:r>
            </a:p>
          </p:txBody>
        </p:sp>
        <p:sp>
          <p:nvSpPr>
            <p:cNvPr id="66" name="Text Box 67">
              <a:extLst>
                <a:ext uri="{FF2B5EF4-FFF2-40B4-BE49-F238E27FC236}">
                  <a16:creationId xmlns:a16="http://schemas.microsoft.com/office/drawing/2014/main" id="{2DBB0B86-690A-2F46-8695-5A0106ACA802}"/>
                </a:ext>
              </a:extLst>
            </p:cNvPr>
            <p:cNvSpPr txBox="1">
              <a:spLocks noChangeArrowheads="1"/>
            </p:cNvSpPr>
            <p:nvPr/>
          </p:nvSpPr>
          <p:spPr bwMode="auto">
            <a:xfrm>
              <a:off x="5313" y="3332"/>
              <a:ext cx="443" cy="296"/>
            </a:xfrm>
            <a:prstGeom prst="rect">
              <a:avLst/>
            </a:prstGeom>
            <a:noFill/>
            <a:ln w="9525">
              <a:noFill/>
              <a:miter lim="800000"/>
              <a:headEnd/>
              <a:tailEnd/>
            </a:ln>
            <a:effectLst/>
          </p:spPr>
          <p:txBody>
            <a:bodyPr wrap="none">
              <a:spAutoFit/>
            </a:bodyPr>
            <a:lstStyle/>
            <a:p>
              <a:r>
                <a:rPr lang="en-US" altLang="zh-TW" dirty="0">
                  <a:solidFill>
                    <a:srgbClr val="FF0000"/>
                  </a:solidFill>
                </a:rPr>
                <a:t>10/10</a:t>
              </a:r>
            </a:p>
          </p:txBody>
        </p:sp>
        <p:cxnSp>
          <p:nvCxnSpPr>
            <p:cNvPr id="67" name="AutoShape 68">
              <a:extLst>
                <a:ext uri="{FF2B5EF4-FFF2-40B4-BE49-F238E27FC236}">
                  <a16:creationId xmlns:a16="http://schemas.microsoft.com/office/drawing/2014/main" id="{BEC6000B-8DFB-F348-8C53-522E93938D7A}"/>
                </a:ext>
              </a:extLst>
            </p:cNvPr>
            <p:cNvCxnSpPr>
              <a:cxnSpLocks noChangeShapeType="1"/>
              <a:stCxn id="48" idx="2"/>
              <a:endCxn id="50" idx="0"/>
            </p:cNvCxnSpPr>
            <p:nvPr/>
          </p:nvCxnSpPr>
          <p:spPr bwMode="auto">
            <a:xfrm rot="10800000" flipH="1">
              <a:off x="4105" y="1434"/>
              <a:ext cx="408" cy="1724"/>
            </a:xfrm>
            <a:prstGeom prst="bentConnector4">
              <a:avLst>
                <a:gd name="adj1" fmla="val -35296"/>
                <a:gd name="adj2" fmla="val 108352"/>
              </a:avLst>
            </a:prstGeom>
            <a:noFill/>
            <a:ln w="38100">
              <a:solidFill>
                <a:schemeClr val="tx1"/>
              </a:solidFill>
              <a:prstDash val="sysDot"/>
              <a:miter lim="800000"/>
              <a:headEnd/>
              <a:tailEnd/>
            </a:ln>
            <a:effectLst/>
          </p:spPr>
        </p:cxnSp>
        <p:cxnSp>
          <p:nvCxnSpPr>
            <p:cNvPr id="68" name="AutoShape 69">
              <a:extLst>
                <a:ext uri="{FF2B5EF4-FFF2-40B4-BE49-F238E27FC236}">
                  <a16:creationId xmlns:a16="http://schemas.microsoft.com/office/drawing/2014/main" id="{EF78579F-7576-9541-8C1A-FA7A523A71DC}"/>
                </a:ext>
              </a:extLst>
            </p:cNvPr>
            <p:cNvCxnSpPr>
              <a:cxnSpLocks noChangeShapeType="1"/>
              <a:stCxn id="53" idx="6"/>
              <a:endCxn id="52" idx="6"/>
            </p:cNvCxnSpPr>
            <p:nvPr/>
          </p:nvCxnSpPr>
          <p:spPr bwMode="auto">
            <a:xfrm flipV="1">
              <a:off x="5012" y="2069"/>
              <a:ext cx="1" cy="1089"/>
            </a:xfrm>
            <a:prstGeom prst="bentConnector3">
              <a:avLst>
                <a:gd name="adj1" fmla="val 14400000"/>
              </a:avLst>
            </a:prstGeom>
            <a:noFill/>
            <a:ln w="38100">
              <a:solidFill>
                <a:schemeClr val="tx1"/>
              </a:solidFill>
              <a:prstDash val="sysDot"/>
              <a:miter lim="800000"/>
              <a:headEnd/>
              <a:tailEnd/>
            </a:ln>
            <a:effectLst/>
          </p:spPr>
        </p:cxnSp>
      </p:grpSp>
      <p:sp>
        <p:nvSpPr>
          <p:cNvPr id="69" name="Text Box 67">
            <a:extLst>
              <a:ext uri="{FF2B5EF4-FFF2-40B4-BE49-F238E27FC236}">
                <a16:creationId xmlns:a16="http://schemas.microsoft.com/office/drawing/2014/main" id="{9B42FFC7-D4B7-C144-9F3C-EB99B5D26530}"/>
              </a:ext>
            </a:extLst>
          </p:cNvPr>
          <p:cNvSpPr txBox="1">
            <a:spLocks noChangeArrowheads="1"/>
          </p:cNvSpPr>
          <p:nvPr/>
        </p:nvSpPr>
        <p:spPr bwMode="auto">
          <a:xfrm>
            <a:off x="4719614" y="2435784"/>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Tree>
    <p:extLst>
      <p:ext uri="{BB962C8B-B14F-4D97-AF65-F5344CB8AC3E}">
        <p14:creationId xmlns:p14="http://schemas.microsoft.com/office/powerpoint/2010/main" val="244160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15</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Cut Edge</a:t>
            </a:r>
          </a:p>
        </p:txBody>
      </p:sp>
      <p:sp>
        <p:nvSpPr>
          <p:cNvPr id="4" name="Content Placeholder 3">
            <a:extLst>
              <a:ext uri="{FF2B5EF4-FFF2-40B4-BE49-F238E27FC236}">
                <a16:creationId xmlns:a16="http://schemas.microsoft.com/office/drawing/2014/main" id="{2B9E4330-7B9F-4B41-9953-6AE9E4C1274E}"/>
              </a:ext>
            </a:extLst>
          </p:cNvPr>
          <p:cNvSpPr>
            <a:spLocks noGrp="1"/>
          </p:cNvSpPr>
          <p:nvPr>
            <p:ph idx="1"/>
          </p:nvPr>
        </p:nvSpPr>
        <p:spPr/>
        <p:txBody>
          <a:bodyPr/>
          <a:lstStyle/>
          <a:p>
            <a:r>
              <a:rPr lang="en-US" altLang="zh-TW" dirty="0"/>
              <a:t>We have four cut edges in this example</a:t>
            </a:r>
          </a:p>
          <a:p>
            <a:pPr lvl="1"/>
            <a:r>
              <a:rPr lang="en-US" altLang="zh-TW" dirty="0"/>
              <a:t>0-1, 3-5, 8-7, 7-9</a:t>
            </a:r>
          </a:p>
        </p:txBody>
      </p:sp>
      <p:sp>
        <p:nvSpPr>
          <p:cNvPr id="6" name="Line 7">
            <a:extLst>
              <a:ext uri="{FF2B5EF4-FFF2-40B4-BE49-F238E27FC236}">
                <a16:creationId xmlns:a16="http://schemas.microsoft.com/office/drawing/2014/main" id="{FE9AFAD3-0891-4446-A067-91AC851E6E4C}"/>
              </a:ext>
            </a:extLst>
          </p:cNvPr>
          <p:cNvSpPr>
            <a:spLocks noChangeShapeType="1"/>
          </p:cNvSpPr>
          <p:nvPr/>
        </p:nvSpPr>
        <p:spPr bwMode="auto">
          <a:xfrm>
            <a:off x="2824134" y="4176733"/>
            <a:ext cx="0" cy="1584325"/>
          </a:xfrm>
          <a:prstGeom prst="line">
            <a:avLst/>
          </a:prstGeom>
          <a:noFill/>
          <a:ln w="38100">
            <a:solidFill>
              <a:schemeClr val="tx1"/>
            </a:solidFill>
            <a:round/>
            <a:headEnd/>
            <a:tailEnd/>
          </a:ln>
          <a:effectLst/>
        </p:spPr>
        <p:txBody>
          <a:bodyPr/>
          <a:lstStyle/>
          <a:p>
            <a:endParaRPr lang="zh-TW" altLang="en-US"/>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671609" y="4968895"/>
            <a:ext cx="792163" cy="0"/>
          </a:xfrm>
          <a:prstGeom prst="line">
            <a:avLst/>
          </a:prstGeom>
          <a:noFill/>
          <a:ln w="38100">
            <a:solidFill>
              <a:schemeClr val="tx1"/>
            </a:solidFill>
            <a:round/>
            <a:headEnd/>
            <a:tailEnd/>
          </a:ln>
          <a:effectLst/>
        </p:spPr>
        <p:txBody>
          <a:bodyPr/>
          <a:lstStyle/>
          <a:p>
            <a:endParaRPr lang="zh-TW" altLang="en-US"/>
          </a:p>
        </p:txBody>
      </p:sp>
      <p:sp>
        <p:nvSpPr>
          <p:cNvPr id="8" name="Line 9">
            <a:extLst>
              <a:ext uri="{FF2B5EF4-FFF2-40B4-BE49-F238E27FC236}">
                <a16:creationId xmlns:a16="http://schemas.microsoft.com/office/drawing/2014/main" id="{69BFABF4-52A2-7A48-A5E6-5A73038127E9}"/>
              </a:ext>
            </a:extLst>
          </p:cNvPr>
          <p:cNvSpPr>
            <a:spLocks noChangeShapeType="1"/>
          </p:cNvSpPr>
          <p:nvPr/>
        </p:nvSpPr>
        <p:spPr bwMode="auto">
          <a:xfrm>
            <a:off x="1239809" y="3384570"/>
            <a:ext cx="0" cy="86360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808009" y="4176733"/>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239809" y="4176733"/>
            <a:ext cx="431800" cy="792163"/>
          </a:xfrm>
          <a:prstGeom prst="line">
            <a:avLst/>
          </a:prstGeom>
          <a:noFill/>
          <a:ln w="38100">
            <a:solidFill>
              <a:schemeClr val="tx1"/>
            </a:solidFill>
            <a:prstDash val="sysDot"/>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808009" y="4968895"/>
            <a:ext cx="503238" cy="792163"/>
          </a:xfrm>
          <a:prstGeom prst="line">
            <a:avLst/>
          </a:prstGeom>
          <a:noFill/>
          <a:ln w="38100">
            <a:solidFill>
              <a:schemeClr val="tx1"/>
            </a:solidFill>
            <a:round/>
            <a:headEnd/>
            <a:tailEnd/>
          </a:ln>
          <a:effectLst/>
        </p:spPr>
        <p:txBody>
          <a:bodyPr/>
          <a:lstStyle/>
          <a:p>
            <a:endParaRPr lang="zh-TW" altLang="en-US"/>
          </a:p>
        </p:txBody>
      </p:sp>
      <p:sp>
        <p:nvSpPr>
          <p:cNvPr id="12" name="Line 13">
            <a:extLst>
              <a:ext uri="{FF2B5EF4-FFF2-40B4-BE49-F238E27FC236}">
                <a16:creationId xmlns:a16="http://schemas.microsoft.com/office/drawing/2014/main" id="{31CCCA3E-5EBB-4640-9A53-4394CE279116}"/>
              </a:ext>
            </a:extLst>
          </p:cNvPr>
          <p:cNvSpPr>
            <a:spLocks noChangeShapeType="1"/>
          </p:cNvSpPr>
          <p:nvPr/>
        </p:nvSpPr>
        <p:spPr bwMode="auto">
          <a:xfrm flipH="1" flipV="1">
            <a:off x="2463772" y="4895870"/>
            <a:ext cx="360363" cy="865188"/>
          </a:xfrm>
          <a:prstGeom prst="line">
            <a:avLst/>
          </a:prstGeom>
          <a:noFill/>
          <a:ln w="38100">
            <a:solidFill>
              <a:schemeClr val="tx1"/>
            </a:solidFill>
            <a:round/>
            <a:headEnd/>
            <a:tailEnd/>
          </a:ln>
          <a:effectLst/>
        </p:spPr>
        <p:txBody>
          <a:bodyPr/>
          <a:lstStyle/>
          <a:p>
            <a:endParaRPr lang="zh-TW" altLang="en-US"/>
          </a:p>
        </p:txBody>
      </p:sp>
      <p:sp>
        <p:nvSpPr>
          <p:cNvPr id="13" name="Line 14">
            <a:extLst>
              <a:ext uri="{FF2B5EF4-FFF2-40B4-BE49-F238E27FC236}">
                <a16:creationId xmlns:a16="http://schemas.microsoft.com/office/drawing/2014/main" id="{53FDA4CE-D02D-BC46-B7EF-DF733567C6A6}"/>
              </a:ext>
            </a:extLst>
          </p:cNvPr>
          <p:cNvSpPr>
            <a:spLocks noChangeShapeType="1"/>
          </p:cNvSpPr>
          <p:nvPr/>
        </p:nvSpPr>
        <p:spPr bwMode="auto">
          <a:xfrm>
            <a:off x="2824134" y="3384570"/>
            <a:ext cx="0" cy="863600"/>
          </a:xfrm>
          <a:prstGeom prst="line">
            <a:avLst/>
          </a:prstGeom>
          <a:noFill/>
          <a:ln w="38100">
            <a:solidFill>
              <a:schemeClr val="tx1"/>
            </a:solidFill>
            <a:round/>
            <a:headEnd/>
            <a:tailEnd/>
          </a:ln>
          <a:effectLst/>
        </p:spPr>
        <p:txBody>
          <a:bodyPr/>
          <a:lstStyle/>
          <a:p>
            <a:endParaRPr lang="zh-TW" altLang="en-US"/>
          </a:p>
        </p:txBody>
      </p:sp>
      <p:sp>
        <p:nvSpPr>
          <p:cNvPr id="14" name="Line 15">
            <a:extLst>
              <a:ext uri="{FF2B5EF4-FFF2-40B4-BE49-F238E27FC236}">
                <a16:creationId xmlns:a16="http://schemas.microsoft.com/office/drawing/2014/main" id="{61E0AC0B-8C62-2447-81DA-E671BCF70B98}"/>
              </a:ext>
            </a:extLst>
          </p:cNvPr>
          <p:cNvSpPr>
            <a:spLocks noChangeShapeType="1"/>
          </p:cNvSpPr>
          <p:nvPr/>
        </p:nvSpPr>
        <p:spPr bwMode="auto">
          <a:xfrm flipH="1">
            <a:off x="2824134" y="3384570"/>
            <a:ext cx="792163"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311247" y="4968895"/>
            <a:ext cx="360363" cy="792163"/>
          </a:xfrm>
          <a:prstGeom prst="line">
            <a:avLst/>
          </a:prstGeom>
          <a:noFill/>
          <a:ln w="38100">
            <a:solidFill>
              <a:schemeClr val="tx1"/>
            </a:solidFill>
            <a:round/>
            <a:headEnd/>
            <a:tailEnd/>
          </a:ln>
          <a:effectLst/>
        </p:spPr>
        <p:txBody>
          <a:bodyPr/>
          <a:lstStyle/>
          <a:p>
            <a:endParaRPr lang="zh-TW" altLang="en-US"/>
          </a:p>
        </p:txBody>
      </p:sp>
      <p:sp>
        <p:nvSpPr>
          <p:cNvPr id="16" name="Line 17">
            <a:extLst>
              <a:ext uri="{FF2B5EF4-FFF2-40B4-BE49-F238E27FC236}">
                <a16:creationId xmlns:a16="http://schemas.microsoft.com/office/drawing/2014/main" id="{F7EC3494-FA4A-1C4B-A6CA-1D3F0D2A9609}"/>
              </a:ext>
            </a:extLst>
          </p:cNvPr>
          <p:cNvSpPr>
            <a:spLocks noChangeShapeType="1"/>
          </p:cNvSpPr>
          <p:nvPr/>
        </p:nvSpPr>
        <p:spPr bwMode="auto">
          <a:xfrm flipH="1">
            <a:off x="2463772" y="4248170"/>
            <a:ext cx="360363" cy="647700"/>
          </a:xfrm>
          <a:prstGeom prst="line">
            <a:avLst/>
          </a:prstGeom>
          <a:noFill/>
          <a:ln w="38100">
            <a:solidFill>
              <a:schemeClr val="tx1"/>
            </a:solidFill>
            <a:prstDash val="sysDot"/>
            <a:round/>
            <a:headEnd/>
            <a:tailEnd/>
          </a:ln>
          <a:effectLst/>
        </p:spPr>
        <p:txBody>
          <a:bodyPr/>
          <a:lstStyle/>
          <a:p>
            <a:endParaRPr lang="zh-TW" altLang="en-US"/>
          </a:p>
        </p:txBody>
      </p:sp>
      <p:sp>
        <p:nvSpPr>
          <p:cNvPr id="17" name="Oval 18">
            <a:extLst>
              <a:ext uri="{FF2B5EF4-FFF2-40B4-BE49-F238E27FC236}">
                <a16:creationId xmlns:a16="http://schemas.microsoft.com/office/drawing/2014/main" id="{CD2BF5AE-71FB-1C4E-A19B-F0240C148922}"/>
              </a:ext>
            </a:extLst>
          </p:cNvPr>
          <p:cNvSpPr>
            <a:spLocks noChangeArrowheads="1"/>
          </p:cNvSpPr>
          <p:nvPr/>
        </p:nvSpPr>
        <p:spPr bwMode="auto">
          <a:xfrm>
            <a:off x="1023909"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023909"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5921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455709"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023909"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247872" y="47529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24">
            <a:extLst>
              <a:ext uri="{FF2B5EF4-FFF2-40B4-BE49-F238E27FC236}">
                <a16:creationId xmlns:a16="http://schemas.microsoft.com/office/drawing/2014/main" id="{4940E489-0A09-444B-A1FD-5DFE17415837}"/>
              </a:ext>
            </a:extLst>
          </p:cNvPr>
          <p:cNvSpPr>
            <a:spLocks noChangeArrowheads="1"/>
          </p:cNvSpPr>
          <p:nvPr/>
        </p:nvSpPr>
        <p:spPr bwMode="auto">
          <a:xfrm>
            <a:off x="2608234" y="396083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25">
            <a:extLst>
              <a:ext uri="{FF2B5EF4-FFF2-40B4-BE49-F238E27FC236}">
                <a16:creationId xmlns:a16="http://schemas.microsoft.com/office/drawing/2014/main" id="{3E809C30-90AA-984F-BB5A-2ED8EE166465}"/>
              </a:ext>
            </a:extLst>
          </p:cNvPr>
          <p:cNvSpPr>
            <a:spLocks noChangeArrowheads="1"/>
          </p:cNvSpPr>
          <p:nvPr/>
        </p:nvSpPr>
        <p:spPr bwMode="auto">
          <a:xfrm>
            <a:off x="2608234" y="55451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26">
            <a:extLst>
              <a:ext uri="{FF2B5EF4-FFF2-40B4-BE49-F238E27FC236}">
                <a16:creationId xmlns:a16="http://schemas.microsoft.com/office/drawing/2014/main" id="{0EB5BAE2-4690-484E-9B4E-19553B5AB045}"/>
              </a:ext>
            </a:extLst>
          </p:cNvPr>
          <p:cNvSpPr>
            <a:spLocks noChangeArrowheads="1"/>
          </p:cNvSpPr>
          <p:nvPr/>
        </p:nvSpPr>
        <p:spPr bwMode="auto">
          <a:xfrm>
            <a:off x="2608234"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27">
            <a:extLst>
              <a:ext uri="{FF2B5EF4-FFF2-40B4-BE49-F238E27FC236}">
                <a16:creationId xmlns:a16="http://schemas.microsoft.com/office/drawing/2014/main" id="{42B7EC40-0B34-3947-A204-E52576080309}"/>
              </a:ext>
            </a:extLst>
          </p:cNvPr>
          <p:cNvSpPr>
            <a:spLocks noChangeArrowheads="1"/>
          </p:cNvSpPr>
          <p:nvPr/>
        </p:nvSpPr>
        <p:spPr bwMode="auto">
          <a:xfrm>
            <a:off x="3400397" y="316867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27" name="Text Box 28">
            <a:extLst>
              <a:ext uri="{FF2B5EF4-FFF2-40B4-BE49-F238E27FC236}">
                <a16:creationId xmlns:a16="http://schemas.microsoft.com/office/drawing/2014/main" id="{584BB62C-1C5C-AD43-9EB7-8124307CF626}"/>
              </a:ext>
            </a:extLst>
          </p:cNvPr>
          <p:cNvSpPr txBox="1">
            <a:spLocks noChangeArrowheads="1"/>
          </p:cNvSpPr>
          <p:nvPr/>
        </p:nvSpPr>
        <p:spPr bwMode="auto">
          <a:xfrm>
            <a:off x="1652559"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1</a:t>
            </a:r>
          </a:p>
        </p:txBody>
      </p:sp>
      <p:sp>
        <p:nvSpPr>
          <p:cNvPr id="28" name="Text Box 29">
            <a:extLst>
              <a:ext uri="{FF2B5EF4-FFF2-40B4-BE49-F238E27FC236}">
                <a16:creationId xmlns:a16="http://schemas.microsoft.com/office/drawing/2014/main" id="{713173B1-A774-744D-85AB-1683C54A84C3}"/>
              </a:ext>
            </a:extLst>
          </p:cNvPr>
          <p:cNvSpPr txBox="1">
            <a:spLocks noChangeArrowheads="1"/>
          </p:cNvSpPr>
          <p:nvPr/>
        </p:nvSpPr>
        <p:spPr bwMode="auto">
          <a:xfrm>
            <a:off x="1004859" y="59198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2</a:t>
            </a:r>
          </a:p>
        </p:txBody>
      </p:sp>
      <p:sp>
        <p:nvSpPr>
          <p:cNvPr id="29" name="Text Box 30">
            <a:extLst>
              <a:ext uri="{FF2B5EF4-FFF2-40B4-BE49-F238E27FC236}">
                <a16:creationId xmlns:a16="http://schemas.microsoft.com/office/drawing/2014/main" id="{E7DDC5C5-5D50-CD47-8AF4-5EF0C311830E}"/>
              </a:ext>
            </a:extLst>
          </p:cNvPr>
          <p:cNvSpPr txBox="1">
            <a:spLocks noChangeArrowheads="1"/>
          </p:cNvSpPr>
          <p:nvPr/>
        </p:nvSpPr>
        <p:spPr bwMode="auto">
          <a:xfrm>
            <a:off x="500034"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3</a:t>
            </a:r>
          </a:p>
        </p:txBody>
      </p:sp>
      <p:sp>
        <p:nvSpPr>
          <p:cNvPr id="30" name="Text Box 31">
            <a:extLst>
              <a:ext uri="{FF2B5EF4-FFF2-40B4-BE49-F238E27FC236}">
                <a16:creationId xmlns:a16="http://schemas.microsoft.com/office/drawing/2014/main" id="{ACD8C00B-5D81-294F-B5B3-96D8C017A1F1}"/>
              </a:ext>
            </a:extLst>
          </p:cNvPr>
          <p:cNvSpPr txBox="1">
            <a:spLocks noChangeArrowheads="1"/>
          </p:cNvSpPr>
          <p:nvPr/>
        </p:nvSpPr>
        <p:spPr bwMode="auto">
          <a:xfrm>
            <a:off x="860397" y="37592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4</a:t>
            </a:r>
          </a:p>
        </p:txBody>
      </p:sp>
      <p:sp>
        <p:nvSpPr>
          <p:cNvPr id="31" name="Text Box 32">
            <a:extLst>
              <a:ext uri="{FF2B5EF4-FFF2-40B4-BE49-F238E27FC236}">
                <a16:creationId xmlns:a16="http://schemas.microsoft.com/office/drawing/2014/main" id="{80133B87-60F7-0043-8515-AE075AE2CDFF}"/>
              </a:ext>
            </a:extLst>
          </p:cNvPr>
          <p:cNvSpPr txBox="1">
            <a:spLocks noChangeArrowheads="1"/>
          </p:cNvSpPr>
          <p:nvPr/>
        </p:nvSpPr>
        <p:spPr bwMode="auto">
          <a:xfrm>
            <a:off x="93183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5</a:t>
            </a:r>
          </a:p>
        </p:txBody>
      </p:sp>
      <p:sp>
        <p:nvSpPr>
          <p:cNvPr id="32" name="Text Box 33">
            <a:extLst>
              <a:ext uri="{FF2B5EF4-FFF2-40B4-BE49-F238E27FC236}">
                <a16:creationId xmlns:a16="http://schemas.microsoft.com/office/drawing/2014/main" id="{B14976B0-05BD-BD45-AC2E-00E1F914945A}"/>
              </a:ext>
            </a:extLst>
          </p:cNvPr>
          <p:cNvSpPr txBox="1">
            <a:spLocks noChangeArrowheads="1"/>
          </p:cNvSpPr>
          <p:nvPr/>
        </p:nvSpPr>
        <p:spPr bwMode="auto">
          <a:xfrm>
            <a:off x="2228822" y="447994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6</a:t>
            </a:r>
          </a:p>
        </p:txBody>
      </p:sp>
      <p:sp>
        <p:nvSpPr>
          <p:cNvPr id="33" name="Text Box 34">
            <a:extLst>
              <a:ext uri="{FF2B5EF4-FFF2-40B4-BE49-F238E27FC236}">
                <a16:creationId xmlns:a16="http://schemas.microsoft.com/office/drawing/2014/main" id="{FD5CCE22-47E6-564C-9776-98E221332F85}"/>
              </a:ext>
            </a:extLst>
          </p:cNvPr>
          <p:cNvSpPr txBox="1">
            <a:spLocks noChangeArrowheads="1"/>
          </p:cNvSpPr>
          <p:nvPr/>
        </p:nvSpPr>
        <p:spPr bwMode="auto">
          <a:xfrm>
            <a:off x="2947959" y="5272108"/>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7</a:t>
            </a:r>
          </a:p>
        </p:txBody>
      </p:sp>
      <p:sp>
        <p:nvSpPr>
          <p:cNvPr id="34" name="Text Box 35">
            <a:extLst>
              <a:ext uri="{FF2B5EF4-FFF2-40B4-BE49-F238E27FC236}">
                <a16:creationId xmlns:a16="http://schemas.microsoft.com/office/drawing/2014/main" id="{81868AB2-2C6C-2446-B243-FB0DEA3DDC40}"/>
              </a:ext>
            </a:extLst>
          </p:cNvPr>
          <p:cNvSpPr txBox="1">
            <a:spLocks noChangeArrowheads="1"/>
          </p:cNvSpPr>
          <p:nvPr/>
        </p:nvSpPr>
        <p:spPr bwMode="auto">
          <a:xfrm>
            <a:off x="2947959" y="4191020"/>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8</a:t>
            </a:r>
          </a:p>
        </p:txBody>
      </p:sp>
      <p:sp>
        <p:nvSpPr>
          <p:cNvPr id="35" name="Text Box 36">
            <a:extLst>
              <a:ext uri="{FF2B5EF4-FFF2-40B4-BE49-F238E27FC236}">
                <a16:creationId xmlns:a16="http://schemas.microsoft.com/office/drawing/2014/main" id="{DFBD4286-2441-094F-B2F5-BA446CA70217}"/>
              </a:ext>
            </a:extLst>
          </p:cNvPr>
          <p:cNvSpPr txBox="1">
            <a:spLocks noChangeArrowheads="1"/>
          </p:cNvSpPr>
          <p:nvPr/>
        </p:nvSpPr>
        <p:spPr bwMode="auto">
          <a:xfrm>
            <a:off x="2589184" y="2822595"/>
            <a:ext cx="309563" cy="366713"/>
          </a:xfrm>
          <a:prstGeom prst="rect">
            <a:avLst/>
          </a:prstGeom>
          <a:noFill/>
          <a:ln w="9525">
            <a:noFill/>
            <a:miter lim="800000"/>
            <a:headEnd/>
            <a:tailEnd/>
          </a:ln>
          <a:effectLst/>
        </p:spPr>
        <p:txBody>
          <a:bodyPr wrap="none">
            <a:spAutoFit/>
          </a:bodyPr>
          <a:lstStyle/>
          <a:p>
            <a:r>
              <a:rPr lang="en-US" altLang="zh-TW" dirty="0">
                <a:solidFill>
                  <a:srgbClr val="FF0000"/>
                </a:solidFill>
              </a:rPr>
              <a:t>9</a:t>
            </a:r>
          </a:p>
        </p:txBody>
      </p:sp>
      <p:sp>
        <p:nvSpPr>
          <p:cNvPr id="36" name="Text Box 37">
            <a:extLst>
              <a:ext uri="{FF2B5EF4-FFF2-40B4-BE49-F238E27FC236}">
                <a16:creationId xmlns:a16="http://schemas.microsoft.com/office/drawing/2014/main" id="{541A49C1-6752-B947-B69E-D5DE18F705A0}"/>
              </a:ext>
            </a:extLst>
          </p:cNvPr>
          <p:cNvSpPr txBox="1">
            <a:spLocks noChangeArrowheads="1"/>
          </p:cNvSpPr>
          <p:nvPr/>
        </p:nvSpPr>
        <p:spPr bwMode="auto">
          <a:xfrm>
            <a:off x="3381347" y="2822595"/>
            <a:ext cx="415498" cy="369332"/>
          </a:xfrm>
          <a:prstGeom prst="rect">
            <a:avLst/>
          </a:prstGeom>
          <a:noFill/>
          <a:ln w="9525">
            <a:noFill/>
            <a:miter lim="800000"/>
            <a:headEnd/>
            <a:tailEnd/>
          </a:ln>
          <a:effectLst/>
        </p:spPr>
        <p:txBody>
          <a:bodyPr wrap="none">
            <a:spAutoFit/>
          </a:bodyPr>
          <a:lstStyle/>
          <a:p>
            <a:r>
              <a:rPr lang="en-US" altLang="zh-TW" dirty="0">
                <a:solidFill>
                  <a:srgbClr val="FF0000"/>
                </a:solidFill>
              </a:rPr>
              <a:t>10</a:t>
            </a:r>
          </a:p>
        </p:txBody>
      </p:sp>
      <p:grpSp>
        <p:nvGrpSpPr>
          <p:cNvPr id="37" name="Group 38">
            <a:extLst>
              <a:ext uri="{FF2B5EF4-FFF2-40B4-BE49-F238E27FC236}">
                <a16:creationId xmlns:a16="http://schemas.microsoft.com/office/drawing/2014/main" id="{4467A630-48F9-F449-A32C-5CEBEE2069E6}"/>
              </a:ext>
            </a:extLst>
          </p:cNvPr>
          <p:cNvGrpSpPr>
            <a:grpSpLocks/>
          </p:cNvGrpSpPr>
          <p:nvPr/>
        </p:nvGrpSpPr>
        <p:grpSpPr bwMode="auto">
          <a:xfrm>
            <a:off x="4783208" y="2857496"/>
            <a:ext cx="3092430" cy="3286148"/>
            <a:chOff x="3913" y="1249"/>
            <a:chExt cx="1843" cy="2635"/>
          </a:xfrm>
        </p:grpSpPr>
        <p:sp>
          <p:nvSpPr>
            <p:cNvPr id="38" name="Line 39">
              <a:extLst>
                <a:ext uri="{FF2B5EF4-FFF2-40B4-BE49-F238E27FC236}">
                  <a16:creationId xmlns:a16="http://schemas.microsoft.com/office/drawing/2014/main" id="{F53B7FAD-F00C-D84C-9A04-448286F4A2A8}"/>
                </a:ext>
              </a:extLst>
            </p:cNvPr>
            <p:cNvSpPr>
              <a:spLocks noChangeShapeType="1"/>
            </p:cNvSpPr>
            <p:nvPr/>
          </p:nvSpPr>
          <p:spPr bwMode="auto">
            <a:xfrm>
              <a:off x="4876" y="3203"/>
              <a:ext cx="0" cy="545"/>
            </a:xfrm>
            <a:prstGeom prst="line">
              <a:avLst/>
            </a:prstGeom>
            <a:noFill/>
            <a:ln w="38100">
              <a:solidFill>
                <a:schemeClr val="tx1"/>
              </a:solidFill>
              <a:round/>
              <a:headEnd/>
              <a:tailEnd/>
            </a:ln>
            <a:effectLst/>
          </p:spPr>
          <p:txBody>
            <a:bodyPr/>
            <a:lstStyle/>
            <a:p>
              <a:endParaRPr lang="zh-TW" altLang="en-US"/>
            </a:p>
          </p:txBody>
        </p:sp>
        <p:sp>
          <p:nvSpPr>
            <p:cNvPr id="39" name="Line 40">
              <a:extLst>
                <a:ext uri="{FF2B5EF4-FFF2-40B4-BE49-F238E27FC236}">
                  <a16:creationId xmlns:a16="http://schemas.microsoft.com/office/drawing/2014/main" id="{D206DFFD-7E93-334D-8C74-DDB3375A4515}"/>
                </a:ext>
              </a:extLst>
            </p:cNvPr>
            <p:cNvSpPr>
              <a:spLocks noChangeShapeType="1"/>
            </p:cNvSpPr>
            <p:nvPr/>
          </p:nvSpPr>
          <p:spPr bwMode="auto">
            <a:xfrm>
              <a:off x="4921" y="3203"/>
              <a:ext cx="454" cy="545"/>
            </a:xfrm>
            <a:prstGeom prst="line">
              <a:avLst/>
            </a:prstGeom>
            <a:noFill/>
            <a:ln w="38100">
              <a:solidFill>
                <a:schemeClr val="tx1"/>
              </a:solidFill>
              <a:round/>
              <a:headEnd/>
              <a:tailEnd/>
            </a:ln>
            <a:effectLst/>
          </p:spPr>
          <p:txBody>
            <a:bodyPr/>
            <a:lstStyle/>
            <a:p>
              <a:endParaRPr lang="zh-TW" altLang="en-US"/>
            </a:p>
          </p:txBody>
        </p:sp>
        <p:sp>
          <p:nvSpPr>
            <p:cNvPr id="40" name="Line 41">
              <a:extLst>
                <a:ext uri="{FF2B5EF4-FFF2-40B4-BE49-F238E27FC236}">
                  <a16:creationId xmlns:a16="http://schemas.microsoft.com/office/drawing/2014/main" id="{531EC8B6-1942-F947-8589-4D2CA34DB399}"/>
                </a:ext>
              </a:extLst>
            </p:cNvPr>
            <p:cNvSpPr>
              <a:spLocks noChangeShapeType="1"/>
            </p:cNvSpPr>
            <p:nvPr/>
          </p:nvSpPr>
          <p:spPr bwMode="auto">
            <a:xfrm>
              <a:off x="4241" y="3203"/>
              <a:ext cx="0" cy="545"/>
            </a:xfrm>
            <a:prstGeom prst="line">
              <a:avLst/>
            </a:prstGeom>
            <a:noFill/>
            <a:ln w="38100">
              <a:solidFill>
                <a:schemeClr val="tx1"/>
              </a:solidFill>
              <a:round/>
              <a:headEnd/>
              <a:tailEnd/>
            </a:ln>
            <a:effectLst/>
          </p:spPr>
          <p:txBody>
            <a:bodyPr/>
            <a:lstStyle/>
            <a:p>
              <a:endParaRPr lang="zh-TW" altLang="en-US"/>
            </a:p>
          </p:txBody>
        </p:sp>
        <p:sp>
          <p:nvSpPr>
            <p:cNvPr id="41" name="Line 42">
              <a:extLst>
                <a:ext uri="{FF2B5EF4-FFF2-40B4-BE49-F238E27FC236}">
                  <a16:creationId xmlns:a16="http://schemas.microsoft.com/office/drawing/2014/main" id="{FD93E488-B240-7843-A507-96CF63F98AF7}"/>
                </a:ext>
              </a:extLst>
            </p:cNvPr>
            <p:cNvSpPr>
              <a:spLocks noChangeShapeType="1"/>
            </p:cNvSpPr>
            <p:nvPr/>
          </p:nvSpPr>
          <p:spPr bwMode="auto">
            <a:xfrm>
              <a:off x="4876" y="2614"/>
              <a:ext cx="0" cy="544"/>
            </a:xfrm>
            <a:prstGeom prst="line">
              <a:avLst/>
            </a:prstGeom>
            <a:noFill/>
            <a:ln w="38100">
              <a:solidFill>
                <a:schemeClr val="tx1"/>
              </a:solidFill>
              <a:round/>
              <a:headEnd/>
              <a:tailEnd/>
            </a:ln>
            <a:effectLst/>
          </p:spPr>
          <p:txBody>
            <a:bodyPr/>
            <a:lstStyle/>
            <a:p>
              <a:endParaRPr lang="zh-TW" altLang="en-US"/>
            </a:p>
          </p:txBody>
        </p:sp>
        <p:sp>
          <p:nvSpPr>
            <p:cNvPr id="42" name="Line 43">
              <a:extLst>
                <a:ext uri="{FF2B5EF4-FFF2-40B4-BE49-F238E27FC236}">
                  <a16:creationId xmlns:a16="http://schemas.microsoft.com/office/drawing/2014/main" id="{9712BC1A-5E9F-5A4A-9D92-99FBDD86A8D9}"/>
                </a:ext>
              </a:extLst>
            </p:cNvPr>
            <p:cNvSpPr>
              <a:spLocks noChangeShapeType="1"/>
            </p:cNvSpPr>
            <p:nvPr/>
          </p:nvSpPr>
          <p:spPr bwMode="auto">
            <a:xfrm>
              <a:off x="4241" y="2614"/>
              <a:ext cx="0" cy="499"/>
            </a:xfrm>
            <a:prstGeom prst="line">
              <a:avLst/>
            </a:prstGeom>
            <a:noFill/>
            <a:ln w="38100">
              <a:solidFill>
                <a:schemeClr val="tx1"/>
              </a:solidFill>
              <a:round/>
              <a:headEnd/>
              <a:tailEnd/>
            </a:ln>
            <a:effectLst/>
          </p:spPr>
          <p:txBody>
            <a:bodyPr/>
            <a:lstStyle/>
            <a:p>
              <a:endParaRPr lang="zh-TW" altLang="en-US"/>
            </a:p>
          </p:txBody>
        </p:sp>
        <p:sp>
          <p:nvSpPr>
            <p:cNvPr id="43" name="Line 44">
              <a:extLst>
                <a:ext uri="{FF2B5EF4-FFF2-40B4-BE49-F238E27FC236}">
                  <a16:creationId xmlns:a16="http://schemas.microsoft.com/office/drawing/2014/main" id="{3CD861C1-5C98-734F-8C21-D4D50D2D4246}"/>
                </a:ext>
              </a:extLst>
            </p:cNvPr>
            <p:cNvSpPr>
              <a:spLocks noChangeShapeType="1"/>
            </p:cNvSpPr>
            <p:nvPr/>
          </p:nvSpPr>
          <p:spPr bwMode="auto">
            <a:xfrm>
              <a:off x="4876" y="2069"/>
              <a:ext cx="0" cy="545"/>
            </a:xfrm>
            <a:prstGeom prst="line">
              <a:avLst/>
            </a:prstGeom>
            <a:noFill/>
            <a:ln w="38100">
              <a:solidFill>
                <a:schemeClr val="tx1"/>
              </a:solidFill>
              <a:round/>
              <a:headEnd/>
              <a:tailEnd/>
            </a:ln>
            <a:effectLst/>
          </p:spPr>
          <p:txBody>
            <a:bodyPr/>
            <a:lstStyle/>
            <a:p>
              <a:endParaRPr lang="zh-TW" altLang="en-US"/>
            </a:p>
          </p:txBody>
        </p:sp>
        <p:sp>
          <p:nvSpPr>
            <p:cNvPr id="44" name="Line 45">
              <a:extLst>
                <a:ext uri="{FF2B5EF4-FFF2-40B4-BE49-F238E27FC236}">
                  <a16:creationId xmlns:a16="http://schemas.microsoft.com/office/drawing/2014/main" id="{1074DB4E-4389-0A42-8072-D728632A7441}"/>
                </a:ext>
              </a:extLst>
            </p:cNvPr>
            <p:cNvSpPr>
              <a:spLocks noChangeShapeType="1"/>
            </p:cNvSpPr>
            <p:nvPr/>
          </p:nvSpPr>
          <p:spPr bwMode="auto">
            <a:xfrm>
              <a:off x="4241" y="2069"/>
              <a:ext cx="0" cy="545"/>
            </a:xfrm>
            <a:prstGeom prst="line">
              <a:avLst/>
            </a:prstGeom>
            <a:noFill/>
            <a:ln w="38100">
              <a:solidFill>
                <a:schemeClr val="tx1"/>
              </a:solidFill>
              <a:round/>
              <a:headEnd/>
              <a:tailEnd/>
            </a:ln>
            <a:effectLst/>
          </p:spPr>
          <p:txBody>
            <a:bodyPr/>
            <a:lstStyle/>
            <a:p>
              <a:endParaRPr lang="zh-TW" altLang="en-US"/>
            </a:p>
          </p:txBody>
        </p:sp>
        <p:sp>
          <p:nvSpPr>
            <p:cNvPr id="45" name="Line 46">
              <a:extLst>
                <a:ext uri="{FF2B5EF4-FFF2-40B4-BE49-F238E27FC236}">
                  <a16:creationId xmlns:a16="http://schemas.microsoft.com/office/drawing/2014/main" id="{FAA70EB0-B8B2-9F4A-BF0F-3BC9608B3B00}"/>
                </a:ext>
              </a:extLst>
            </p:cNvPr>
            <p:cNvSpPr>
              <a:spLocks noChangeShapeType="1"/>
            </p:cNvSpPr>
            <p:nvPr/>
          </p:nvSpPr>
          <p:spPr bwMode="auto">
            <a:xfrm flipH="1">
              <a:off x="4241" y="1570"/>
              <a:ext cx="272" cy="499"/>
            </a:xfrm>
            <a:prstGeom prst="line">
              <a:avLst/>
            </a:prstGeom>
            <a:noFill/>
            <a:ln w="38100">
              <a:solidFill>
                <a:schemeClr val="tx1"/>
              </a:solidFill>
              <a:round/>
              <a:headEnd/>
              <a:tailEnd/>
            </a:ln>
            <a:effectLst/>
          </p:spPr>
          <p:txBody>
            <a:bodyPr/>
            <a:lstStyle/>
            <a:p>
              <a:endParaRPr lang="zh-TW" altLang="en-US"/>
            </a:p>
          </p:txBody>
        </p:sp>
        <p:sp>
          <p:nvSpPr>
            <p:cNvPr id="46" name="Line 47">
              <a:extLst>
                <a:ext uri="{FF2B5EF4-FFF2-40B4-BE49-F238E27FC236}">
                  <a16:creationId xmlns:a16="http://schemas.microsoft.com/office/drawing/2014/main" id="{3B4E30DD-AF0F-B948-9668-02570B295A28}"/>
                </a:ext>
              </a:extLst>
            </p:cNvPr>
            <p:cNvSpPr>
              <a:spLocks noChangeShapeType="1"/>
            </p:cNvSpPr>
            <p:nvPr/>
          </p:nvSpPr>
          <p:spPr bwMode="auto">
            <a:xfrm>
              <a:off x="4558" y="1570"/>
              <a:ext cx="317" cy="499"/>
            </a:xfrm>
            <a:prstGeom prst="line">
              <a:avLst/>
            </a:prstGeom>
            <a:noFill/>
            <a:ln w="38100">
              <a:solidFill>
                <a:schemeClr val="tx1"/>
              </a:solidFill>
              <a:round/>
              <a:headEnd/>
              <a:tailEnd/>
            </a:ln>
            <a:effectLst/>
          </p:spPr>
          <p:txBody>
            <a:bodyPr/>
            <a:lstStyle/>
            <a:p>
              <a:endParaRPr lang="zh-TW" altLang="en-US"/>
            </a:p>
          </p:txBody>
        </p:sp>
        <p:sp>
          <p:nvSpPr>
            <p:cNvPr id="47" name="Oval 48">
              <a:extLst>
                <a:ext uri="{FF2B5EF4-FFF2-40B4-BE49-F238E27FC236}">
                  <a16:creationId xmlns:a16="http://schemas.microsoft.com/office/drawing/2014/main" id="{D8ADEDA8-B994-094A-A774-033790D6E4AD}"/>
                </a:ext>
              </a:extLst>
            </p:cNvPr>
            <p:cNvSpPr>
              <a:spLocks noChangeArrowheads="1"/>
            </p:cNvSpPr>
            <p:nvPr/>
          </p:nvSpPr>
          <p:spPr bwMode="auto">
            <a:xfrm>
              <a:off x="4105"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48" name="Oval 49">
              <a:extLst>
                <a:ext uri="{FF2B5EF4-FFF2-40B4-BE49-F238E27FC236}">
                  <a16:creationId xmlns:a16="http://schemas.microsoft.com/office/drawing/2014/main" id="{FF1A2AA3-6436-F748-B9AA-1FDE7CFE6602}"/>
                </a:ext>
              </a:extLst>
            </p:cNvPr>
            <p:cNvSpPr>
              <a:spLocks noChangeArrowheads="1"/>
            </p:cNvSpPr>
            <p:nvPr/>
          </p:nvSpPr>
          <p:spPr bwMode="auto">
            <a:xfrm>
              <a:off x="4105"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49" name="Oval 50">
              <a:extLst>
                <a:ext uri="{FF2B5EF4-FFF2-40B4-BE49-F238E27FC236}">
                  <a16:creationId xmlns:a16="http://schemas.microsoft.com/office/drawing/2014/main" id="{05D5D42B-31E6-9846-999D-BD29D642B931}"/>
                </a:ext>
              </a:extLst>
            </p:cNvPr>
            <p:cNvSpPr>
              <a:spLocks noChangeArrowheads="1"/>
            </p:cNvSpPr>
            <p:nvPr/>
          </p:nvSpPr>
          <p:spPr bwMode="auto">
            <a:xfrm>
              <a:off x="4105"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50" name="Oval 51">
              <a:extLst>
                <a:ext uri="{FF2B5EF4-FFF2-40B4-BE49-F238E27FC236}">
                  <a16:creationId xmlns:a16="http://schemas.microsoft.com/office/drawing/2014/main" id="{6B9E51F1-FAB6-1941-BA08-D9CFD8516B33}"/>
                </a:ext>
              </a:extLst>
            </p:cNvPr>
            <p:cNvSpPr>
              <a:spLocks noChangeArrowheads="1"/>
            </p:cNvSpPr>
            <p:nvPr/>
          </p:nvSpPr>
          <p:spPr bwMode="auto">
            <a:xfrm>
              <a:off x="4377" y="1434"/>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51" name="Oval 52">
              <a:extLst>
                <a:ext uri="{FF2B5EF4-FFF2-40B4-BE49-F238E27FC236}">
                  <a16:creationId xmlns:a16="http://schemas.microsoft.com/office/drawing/2014/main" id="{6F84A502-A9DF-9A46-B478-748D3F0C489A}"/>
                </a:ext>
              </a:extLst>
            </p:cNvPr>
            <p:cNvSpPr>
              <a:spLocks noChangeArrowheads="1"/>
            </p:cNvSpPr>
            <p:nvPr/>
          </p:nvSpPr>
          <p:spPr bwMode="auto">
            <a:xfrm>
              <a:off x="4105"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52" name="Oval 53">
              <a:extLst>
                <a:ext uri="{FF2B5EF4-FFF2-40B4-BE49-F238E27FC236}">
                  <a16:creationId xmlns:a16="http://schemas.microsoft.com/office/drawing/2014/main" id="{3C2E5BCF-DC2B-3241-9CEA-4421D1B35319}"/>
                </a:ext>
              </a:extLst>
            </p:cNvPr>
            <p:cNvSpPr>
              <a:spLocks noChangeArrowheads="1"/>
            </p:cNvSpPr>
            <p:nvPr/>
          </p:nvSpPr>
          <p:spPr bwMode="auto">
            <a:xfrm>
              <a:off x="4740"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53" name="Oval 54">
              <a:extLst>
                <a:ext uri="{FF2B5EF4-FFF2-40B4-BE49-F238E27FC236}">
                  <a16:creationId xmlns:a16="http://schemas.microsoft.com/office/drawing/2014/main" id="{3BD2154F-0250-6741-AD38-5D3CAD7CE419}"/>
                </a:ext>
              </a:extLst>
            </p:cNvPr>
            <p:cNvSpPr>
              <a:spLocks noChangeArrowheads="1"/>
            </p:cNvSpPr>
            <p:nvPr/>
          </p:nvSpPr>
          <p:spPr bwMode="auto">
            <a:xfrm>
              <a:off x="4740"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54" name="Oval 55">
              <a:extLst>
                <a:ext uri="{FF2B5EF4-FFF2-40B4-BE49-F238E27FC236}">
                  <a16:creationId xmlns:a16="http://schemas.microsoft.com/office/drawing/2014/main" id="{4C95749D-05D7-224E-A7D7-580072A3AC91}"/>
                </a:ext>
              </a:extLst>
            </p:cNvPr>
            <p:cNvSpPr>
              <a:spLocks noChangeArrowheads="1"/>
            </p:cNvSpPr>
            <p:nvPr/>
          </p:nvSpPr>
          <p:spPr bwMode="auto">
            <a:xfrm>
              <a:off x="4740"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55" name="Oval 56">
              <a:extLst>
                <a:ext uri="{FF2B5EF4-FFF2-40B4-BE49-F238E27FC236}">
                  <a16:creationId xmlns:a16="http://schemas.microsoft.com/office/drawing/2014/main" id="{BC966F3D-7CA9-C544-94D1-A44BB40BDDB9}"/>
                </a:ext>
              </a:extLst>
            </p:cNvPr>
            <p:cNvSpPr>
              <a:spLocks noChangeArrowheads="1"/>
            </p:cNvSpPr>
            <p:nvPr/>
          </p:nvSpPr>
          <p:spPr bwMode="auto">
            <a:xfrm>
              <a:off x="4740"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8</a:t>
              </a:r>
            </a:p>
          </p:txBody>
        </p:sp>
        <p:sp>
          <p:nvSpPr>
            <p:cNvPr id="56" name="Oval 57">
              <a:extLst>
                <a:ext uri="{FF2B5EF4-FFF2-40B4-BE49-F238E27FC236}">
                  <a16:creationId xmlns:a16="http://schemas.microsoft.com/office/drawing/2014/main" id="{FAEAD527-ED62-964C-8A2A-78371628E116}"/>
                </a:ext>
              </a:extLst>
            </p:cNvPr>
            <p:cNvSpPr>
              <a:spLocks noChangeArrowheads="1"/>
            </p:cNvSpPr>
            <p:nvPr/>
          </p:nvSpPr>
          <p:spPr bwMode="auto">
            <a:xfrm>
              <a:off x="5239"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57" name="Text Box 58">
              <a:extLst>
                <a:ext uri="{FF2B5EF4-FFF2-40B4-BE49-F238E27FC236}">
                  <a16:creationId xmlns:a16="http://schemas.microsoft.com/office/drawing/2014/main" id="{FEACB444-2B2C-FA4E-8A17-5E4FBF13F4B8}"/>
                </a:ext>
              </a:extLst>
            </p:cNvPr>
            <p:cNvSpPr txBox="1">
              <a:spLocks noChangeArrowheads="1"/>
            </p:cNvSpPr>
            <p:nvPr/>
          </p:nvSpPr>
          <p:spPr bwMode="auto">
            <a:xfrm>
              <a:off x="4545" y="1249"/>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58" name="Text Box 59">
              <a:extLst>
                <a:ext uri="{FF2B5EF4-FFF2-40B4-BE49-F238E27FC236}">
                  <a16:creationId xmlns:a16="http://schemas.microsoft.com/office/drawing/2014/main" id="{872795DE-CD77-344D-924B-4F1705F70182}"/>
                </a:ext>
              </a:extLst>
            </p:cNvPr>
            <p:cNvSpPr txBox="1">
              <a:spLocks noChangeArrowheads="1"/>
            </p:cNvSpPr>
            <p:nvPr/>
          </p:nvSpPr>
          <p:spPr bwMode="auto">
            <a:xfrm>
              <a:off x="4000" y="167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2/1</a:t>
              </a:r>
            </a:p>
          </p:txBody>
        </p:sp>
        <p:sp>
          <p:nvSpPr>
            <p:cNvPr id="59" name="Text Box 60">
              <a:extLst>
                <a:ext uri="{FF2B5EF4-FFF2-40B4-BE49-F238E27FC236}">
                  <a16:creationId xmlns:a16="http://schemas.microsoft.com/office/drawing/2014/main" id="{6BC87422-F39B-D246-86BF-CFFFBE99AA42}"/>
                </a:ext>
              </a:extLst>
            </p:cNvPr>
            <p:cNvSpPr txBox="1">
              <a:spLocks noChangeArrowheads="1"/>
            </p:cNvSpPr>
            <p:nvPr/>
          </p:nvSpPr>
          <p:spPr bwMode="auto">
            <a:xfrm>
              <a:off x="3953" y="2248"/>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
          <p:nvSpPr>
            <p:cNvPr id="60" name="Text Box 61">
              <a:extLst>
                <a:ext uri="{FF2B5EF4-FFF2-40B4-BE49-F238E27FC236}">
                  <a16:creationId xmlns:a16="http://schemas.microsoft.com/office/drawing/2014/main" id="{3206082C-1B83-254F-9099-48E987EA6BAF}"/>
                </a:ext>
              </a:extLst>
            </p:cNvPr>
            <p:cNvSpPr txBox="1">
              <a:spLocks noChangeArrowheads="1"/>
            </p:cNvSpPr>
            <p:nvPr/>
          </p:nvSpPr>
          <p:spPr bwMode="auto">
            <a:xfrm>
              <a:off x="3960" y="279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61" name="Text Box 62">
              <a:extLst>
                <a:ext uri="{FF2B5EF4-FFF2-40B4-BE49-F238E27FC236}">
                  <a16:creationId xmlns:a16="http://schemas.microsoft.com/office/drawing/2014/main" id="{F70287CB-1F58-134C-B6F2-6FDCE920703B}"/>
                </a:ext>
              </a:extLst>
            </p:cNvPr>
            <p:cNvSpPr txBox="1">
              <a:spLocks noChangeArrowheads="1"/>
            </p:cNvSpPr>
            <p:nvPr/>
          </p:nvSpPr>
          <p:spPr bwMode="auto">
            <a:xfrm>
              <a:off x="3913" y="3385"/>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5/5</a:t>
              </a:r>
            </a:p>
          </p:txBody>
        </p:sp>
        <p:sp>
          <p:nvSpPr>
            <p:cNvPr id="62" name="Text Box 63">
              <a:extLst>
                <a:ext uri="{FF2B5EF4-FFF2-40B4-BE49-F238E27FC236}">
                  <a16:creationId xmlns:a16="http://schemas.microsoft.com/office/drawing/2014/main" id="{3D786EA9-F447-0846-B608-5BC5CD97147D}"/>
                </a:ext>
              </a:extLst>
            </p:cNvPr>
            <p:cNvSpPr txBox="1">
              <a:spLocks noChangeArrowheads="1"/>
            </p:cNvSpPr>
            <p:nvPr/>
          </p:nvSpPr>
          <p:spPr bwMode="auto">
            <a:xfrm>
              <a:off x="4876" y="175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6/6</a:t>
              </a:r>
            </a:p>
          </p:txBody>
        </p:sp>
        <p:sp>
          <p:nvSpPr>
            <p:cNvPr id="63" name="Text Box 64">
              <a:extLst>
                <a:ext uri="{FF2B5EF4-FFF2-40B4-BE49-F238E27FC236}">
                  <a16:creationId xmlns:a16="http://schemas.microsoft.com/office/drawing/2014/main" id="{18E8BB6F-63FD-394D-BDD9-B157F6F5BA43}"/>
                </a:ext>
              </a:extLst>
            </p:cNvPr>
            <p:cNvSpPr txBox="1">
              <a:spLocks noChangeArrowheads="1"/>
            </p:cNvSpPr>
            <p:nvPr/>
          </p:nvSpPr>
          <p:spPr bwMode="auto">
            <a:xfrm>
              <a:off x="4527" y="2254"/>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7/6</a:t>
              </a:r>
            </a:p>
          </p:txBody>
        </p:sp>
        <p:sp>
          <p:nvSpPr>
            <p:cNvPr id="64" name="Text Box 65">
              <a:extLst>
                <a:ext uri="{FF2B5EF4-FFF2-40B4-BE49-F238E27FC236}">
                  <a16:creationId xmlns:a16="http://schemas.microsoft.com/office/drawing/2014/main" id="{4071DAB3-31AB-5948-905F-2188CF84D699}"/>
                </a:ext>
              </a:extLst>
            </p:cNvPr>
            <p:cNvSpPr txBox="1">
              <a:spLocks noChangeArrowheads="1"/>
            </p:cNvSpPr>
            <p:nvPr/>
          </p:nvSpPr>
          <p:spPr bwMode="auto">
            <a:xfrm>
              <a:off x="4538" y="2792"/>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8/6</a:t>
              </a:r>
            </a:p>
          </p:txBody>
        </p:sp>
        <p:sp>
          <p:nvSpPr>
            <p:cNvPr id="65" name="Text Box 66">
              <a:extLst>
                <a:ext uri="{FF2B5EF4-FFF2-40B4-BE49-F238E27FC236}">
                  <a16:creationId xmlns:a16="http://schemas.microsoft.com/office/drawing/2014/main" id="{C2C88ED2-3444-9F47-ADBC-48F0E7D62AA5}"/>
                </a:ext>
              </a:extLst>
            </p:cNvPr>
            <p:cNvSpPr txBox="1">
              <a:spLocks noChangeArrowheads="1"/>
            </p:cNvSpPr>
            <p:nvPr/>
          </p:nvSpPr>
          <p:spPr bwMode="auto">
            <a:xfrm>
              <a:off x="4531" y="3385"/>
              <a:ext cx="303" cy="296"/>
            </a:xfrm>
            <a:prstGeom prst="rect">
              <a:avLst/>
            </a:prstGeom>
            <a:noFill/>
            <a:ln w="9525">
              <a:noFill/>
              <a:miter lim="800000"/>
              <a:headEnd/>
              <a:tailEnd/>
            </a:ln>
            <a:effectLst/>
          </p:spPr>
          <p:txBody>
            <a:bodyPr wrap="none">
              <a:spAutoFit/>
            </a:bodyPr>
            <a:lstStyle/>
            <a:p>
              <a:r>
                <a:rPr lang="en-US" altLang="zh-TW" dirty="0">
                  <a:solidFill>
                    <a:srgbClr val="FF0000"/>
                  </a:solidFill>
                </a:rPr>
                <a:t>9/9</a:t>
              </a:r>
            </a:p>
          </p:txBody>
        </p:sp>
        <p:sp>
          <p:nvSpPr>
            <p:cNvPr id="66" name="Text Box 67">
              <a:extLst>
                <a:ext uri="{FF2B5EF4-FFF2-40B4-BE49-F238E27FC236}">
                  <a16:creationId xmlns:a16="http://schemas.microsoft.com/office/drawing/2014/main" id="{2DBB0B86-690A-2F46-8695-5A0106ACA802}"/>
                </a:ext>
              </a:extLst>
            </p:cNvPr>
            <p:cNvSpPr txBox="1">
              <a:spLocks noChangeArrowheads="1"/>
            </p:cNvSpPr>
            <p:nvPr/>
          </p:nvSpPr>
          <p:spPr bwMode="auto">
            <a:xfrm>
              <a:off x="5313" y="3332"/>
              <a:ext cx="443" cy="296"/>
            </a:xfrm>
            <a:prstGeom prst="rect">
              <a:avLst/>
            </a:prstGeom>
            <a:noFill/>
            <a:ln w="9525">
              <a:noFill/>
              <a:miter lim="800000"/>
              <a:headEnd/>
              <a:tailEnd/>
            </a:ln>
            <a:effectLst/>
          </p:spPr>
          <p:txBody>
            <a:bodyPr wrap="none">
              <a:spAutoFit/>
            </a:bodyPr>
            <a:lstStyle/>
            <a:p>
              <a:r>
                <a:rPr lang="en-US" altLang="zh-TW" dirty="0">
                  <a:solidFill>
                    <a:srgbClr val="FF0000"/>
                  </a:solidFill>
                </a:rPr>
                <a:t>10/10</a:t>
              </a:r>
            </a:p>
          </p:txBody>
        </p:sp>
        <p:cxnSp>
          <p:nvCxnSpPr>
            <p:cNvPr id="67" name="AutoShape 68">
              <a:extLst>
                <a:ext uri="{FF2B5EF4-FFF2-40B4-BE49-F238E27FC236}">
                  <a16:creationId xmlns:a16="http://schemas.microsoft.com/office/drawing/2014/main" id="{BEC6000B-8DFB-F348-8C53-522E93938D7A}"/>
                </a:ext>
              </a:extLst>
            </p:cNvPr>
            <p:cNvCxnSpPr>
              <a:cxnSpLocks noChangeShapeType="1"/>
              <a:stCxn id="48" idx="2"/>
              <a:endCxn id="50" idx="0"/>
            </p:cNvCxnSpPr>
            <p:nvPr/>
          </p:nvCxnSpPr>
          <p:spPr bwMode="auto">
            <a:xfrm rot="10800000" flipH="1">
              <a:off x="4105" y="1434"/>
              <a:ext cx="408" cy="1724"/>
            </a:xfrm>
            <a:prstGeom prst="bentConnector4">
              <a:avLst>
                <a:gd name="adj1" fmla="val -35296"/>
                <a:gd name="adj2" fmla="val 108352"/>
              </a:avLst>
            </a:prstGeom>
            <a:noFill/>
            <a:ln w="38100">
              <a:solidFill>
                <a:schemeClr val="tx1"/>
              </a:solidFill>
              <a:prstDash val="sysDot"/>
              <a:miter lim="800000"/>
              <a:headEnd/>
              <a:tailEnd/>
            </a:ln>
            <a:effectLst/>
          </p:spPr>
        </p:cxnSp>
        <p:cxnSp>
          <p:nvCxnSpPr>
            <p:cNvPr id="68" name="AutoShape 69">
              <a:extLst>
                <a:ext uri="{FF2B5EF4-FFF2-40B4-BE49-F238E27FC236}">
                  <a16:creationId xmlns:a16="http://schemas.microsoft.com/office/drawing/2014/main" id="{EF78579F-7576-9541-8C1A-FA7A523A71DC}"/>
                </a:ext>
              </a:extLst>
            </p:cNvPr>
            <p:cNvCxnSpPr>
              <a:cxnSpLocks noChangeShapeType="1"/>
              <a:stCxn id="53" idx="6"/>
              <a:endCxn id="52" idx="6"/>
            </p:cNvCxnSpPr>
            <p:nvPr/>
          </p:nvCxnSpPr>
          <p:spPr bwMode="auto">
            <a:xfrm flipV="1">
              <a:off x="5012" y="2069"/>
              <a:ext cx="1" cy="1089"/>
            </a:xfrm>
            <a:prstGeom prst="bentConnector3">
              <a:avLst>
                <a:gd name="adj1" fmla="val 14400000"/>
              </a:avLst>
            </a:prstGeom>
            <a:noFill/>
            <a:ln w="38100">
              <a:solidFill>
                <a:schemeClr val="tx1"/>
              </a:solidFill>
              <a:prstDash val="sysDot"/>
              <a:miter lim="800000"/>
              <a:headEnd/>
              <a:tailEnd/>
            </a:ln>
            <a:effectLst/>
          </p:spPr>
        </p:cxnSp>
      </p:grpSp>
      <p:sp>
        <p:nvSpPr>
          <p:cNvPr id="69" name="Text Box 67">
            <a:extLst>
              <a:ext uri="{FF2B5EF4-FFF2-40B4-BE49-F238E27FC236}">
                <a16:creationId xmlns:a16="http://schemas.microsoft.com/office/drawing/2014/main" id="{9B42FFC7-D4B7-C144-9F3C-EB99B5D26530}"/>
              </a:ext>
            </a:extLst>
          </p:cNvPr>
          <p:cNvSpPr txBox="1">
            <a:spLocks noChangeArrowheads="1"/>
          </p:cNvSpPr>
          <p:nvPr/>
        </p:nvSpPr>
        <p:spPr bwMode="auto">
          <a:xfrm>
            <a:off x="4719614" y="2435784"/>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5" name="Oval 4">
            <a:extLst>
              <a:ext uri="{FF2B5EF4-FFF2-40B4-BE49-F238E27FC236}">
                <a16:creationId xmlns:a16="http://schemas.microsoft.com/office/drawing/2014/main" id="{BED7EB50-15CE-5F4C-BCF5-11312EB80F6F}"/>
              </a:ext>
            </a:extLst>
          </p:cNvPr>
          <p:cNvSpPr/>
          <p:nvPr/>
        </p:nvSpPr>
        <p:spPr>
          <a:xfrm>
            <a:off x="931834" y="3484795"/>
            <a:ext cx="633495" cy="56494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0" name="Oval 69">
            <a:extLst>
              <a:ext uri="{FF2B5EF4-FFF2-40B4-BE49-F238E27FC236}">
                <a16:creationId xmlns:a16="http://schemas.microsoft.com/office/drawing/2014/main" id="{EBD8266E-DC20-1D45-B9B3-352B262C0CF0}"/>
              </a:ext>
            </a:extLst>
          </p:cNvPr>
          <p:cNvSpPr/>
          <p:nvPr/>
        </p:nvSpPr>
        <p:spPr>
          <a:xfrm>
            <a:off x="1711697" y="4702800"/>
            <a:ext cx="633495" cy="56494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1" name="Oval 70">
            <a:extLst>
              <a:ext uri="{FF2B5EF4-FFF2-40B4-BE49-F238E27FC236}">
                <a16:creationId xmlns:a16="http://schemas.microsoft.com/office/drawing/2014/main" id="{79483BFD-4B49-FE45-B3FD-00FB5293D09F}"/>
              </a:ext>
            </a:extLst>
          </p:cNvPr>
          <p:cNvSpPr/>
          <p:nvPr/>
        </p:nvSpPr>
        <p:spPr>
          <a:xfrm>
            <a:off x="2424024" y="3489215"/>
            <a:ext cx="633495" cy="56494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2" name="Oval 71">
            <a:extLst>
              <a:ext uri="{FF2B5EF4-FFF2-40B4-BE49-F238E27FC236}">
                <a16:creationId xmlns:a16="http://schemas.microsoft.com/office/drawing/2014/main" id="{2D37C2A9-7F3D-E14E-81F3-41CF1EA6E4CB}"/>
              </a:ext>
            </a:extLst>
          </p:cNvPr>
          <p:cNvSpPr/>
          <p:nvPr/>
        </p:nvSpPr>
        <p:spPr>
          <a:xfrm>
            <a:off x="2850858" y="3427428"/>
            <a:ext cx="840943" cy="77598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3" name="Oval 72">
            <a:extLst>
              <a:ext uri="{FF2B5EF4-FFF2-40B4-BE49-F238E27FC236}">
                <a16:creationId xmlns:a16="http://schemas.microsoft.com/office/drawing/2014/main" id="{C11201E1-585F-4F4E-8FC7-0CEF07406927}"/>
              </a:ext>
            </a:extLst>
          </p:cNvPr>
          <p:cNvSpPr/>
          <p:nvPr/>
        </p:nvSpPr>
        <p:spPr>
          <a:xfrm>
            <a:off x="5813459" y="3234033"/>
            <a:ext cx="632729" cy="66365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4" name="Oval 73">
            <a:extLst>
              <a:ext uri="{FF2B5EF4-FFF2-40B4-BE49-F238E27FC236}">
                <a16:creationId xmlns:a16="http://schemas.microsoft.com/office/drawing/2014/main" id="{B41179B2-C42D-334F-AE71-DB831ED01099}"/>
              </a:ext>
            </a:extLst>
          </p:cNvPr>
          <p:cNvSpPr/>
          <p:nvPr/>
        </p:nvSpPr>
        <p:spPr>
          <a:xfrm>
            <a:off x="4900797" y="5217213"/>
            <a:ext cx="840943" cy="77598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5" name="Oval 74">
            <a:extLst>
              <a:ext uri="{FF2B5EF4-FFF2-40B4-BE49-F238E27FC236}">
                <a16:creationId xmlns:a16="http://schemas.microsoft.com/office/drawing/2014/main" id="{B470C215-3903-DA47-8B7A-8E0160A7F587}"/>
              </a:ext>
            </a:extLst>
          </p:cNvPr>
          <p:cNvSpPr/>
          <p:nvPr/>
        </p:nvSpPr>
        <p:spPr>
          <a:xfrm>
            <a:off x="6243326" y="5246208"/>
            <a:ext cx="249276" cy="77598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6" name="Oval 75">
            <a:extLst>
              <a:ext uri="{FF2B5EF4-FFF2-40B4-BE49-F238E27FC236}">
                <a16:creationId xmlns:a16="http://schemas.microsoft.com/office/drawing/2014/main" id="{7D94C98C-7146-3545-9228-F1574DDE4D6D}"/>
              </a:ext>
            </a:extLst>
          </p:cNvPr>
          <p:cNvSpPr/>
          <p:nvPr/>
        </p:nvSpPr>
        <p:spPr>
          <a:xfrm>
            <a:off x="6491756" y="5222926"/>
            <a:ext cx="693179" cy="70106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5837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16</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Bi-connected Components</a:t>
            </a:r>
          </a:p>
        </p:txBody>
      </p:sp>
      <p:sp>
        <p:nvSpPr>
          <p:cNvPr id="4" name="Content Placeholder 3">
            <a:extLst>
              <a:ext uri="{FF2B5EF4-FFF2-40B4-BE49-F238E27FC236}">
                <a16:creationId xmlns:a16="http://schemas.microsoft.com/office/drawing/2014/main" id="{2B9E4330-7B9F-4B41-9953-6AE9E4C1274E}"/>
              </a:ext>
            </a:extLst>
          </p:cNvPr>
          <p:cNvSpPr>
            <a:spLocks noGrp="1"/>
          </p:cNvSpPr>
          <p:nvPr>
            <p:ph idx="1"/>
          </p:nvPr>
        </p:nvSpPr>
        <p:spPr>
          <a:xfrm>
            <a:off x="628650" y="1295944"/>
            <a:ext cx="7886700" cy="2534960"/>
          </a:xfrm>
        </p:spPr>
        <p:txBody>
          <a:bodyPr>
            <a:normAutofit/>
          </a:bodyPr>
          <a:lstStyle/>
          <a:p>
            <a:r>
              <a:rPr lang="en-US" altLang="zh-TW" dirty="0"/>
              <a:t>A connected graph with NO cut vertices</a:t>
            </a:r>
          </a:p>
          <a:p>
            <a:r>
              <a:rPr lang="en-US" altLang="zh-TW" dirty="0"/>
              <a:t>Find all biconnected </a:t>
            </a:r>
            <a:r>
              <a:rPr lang="en-US" altLang="zh-TW" u="sng" dirty="0"/>
              <a:t>subgraphs</a:t>
            </a:r>
            <a:r>
              <a:rPr lang="en-US" altLang="zh-TW" dirty="0"/>
              <a:t> in a graph</a:t>
            </a:r>
          </a:p>
        </p:txBody>
      </p:sp>
      <p:sp>
        <p:nvSpPr>
          <p:cNvPr id="6" name="Line 7">
            <a:extLst>
              <a:ext uri="{FF2B5EF4-FFF2-40B4-BE49-F238E27FC236}">
                <a16:creationId xmlns:a16="http://schemas.microsoft.com/office/drawing/2014/main" id="{FE9AFAD3-0891-4446-A067-91AC851E6E4C}"/>
              </a:ext>
            </a:extLst>
          </p:cNvPr>
          <p:cNvSpPr>
            <a:spLocks noChangeShapeType="1"/>
          </p:cNvSpPr>
          <p:nvPr/>
        </p:nvSpPr>
        <p:spPr bwMode="auto">
          <a:xfrm>
            <a:off x="2735234" y="3845495"/>
            <a:ext cx="0" cy="1584325"/>
          </a:xfrm>
          <a:prstGeom prst="line">
            <a:avLst/>
          </a:prstGeom>
          <a:noFill/>
          <a:ln w="38100">
            <a:solidFill>
              <a:schemeClr val="tx1"/>
            </a:solidFill>
            <a:round/>
            <a:headEnd/>
            <a:tailEnd/>
          </a:ln>
          <a:effectLst/>
        </p:spPr>
        <p:txBody>
          <a:bodyPr/>
          <a:lstStyle/>
          <a:p>
            <a:endParaRPr lang="zh-TW" altLang="en-US"/>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582709" y="4637657"/>
            <a:ext cx="792163" cy="0"/>
          </a:xfrm>
          <a:prstGeom prst="line">
            <a:avLst/>
          </a:prstGeom>
          <a:noFill/>
          <a:ln w="38100">
            <a:solidFill>
              <a:schemeClr val="tx1"/>
            </a:solidFill>
            <a:round/>
            <a:headEnd/>
            <a:tailEnd/>
          </a:ln>
          <a:effectLst/>
        </p:spPr>
        <p:txBody>
          <a:bodyPr/>
          <a:lstStyle/>
          <a:p>
            <a:endParaRPr lang="zh-TW" altLang="en-US"/>
          </a:p>
        </p:txBody>
      </p:sp>
      <p:sp>
        <p:nvSpPr>
          <p:cNvPr id="8" name="Line 9">
            <a:extLst>
              <a:ext uri="{FF2B5EF4-FFF2-40B4-BE49-F238E27FC236}">
                <a16:creationId xmlns:a16="http://schemas.microsoft.com/office/drawing/2014/main" id="{69BFABF4-52A2-7A48-A5E6-5A73038127E9}"/>
              </a:ext>
            </a:extLst>
          </p:cNvPr>
          <p:cNvSpPr>
            <a:spLocks noChangeShapeType="1"/>
          </p:cNvSpPr>
          <p:nvPr/>
        </p:nvSpPr>
        <p:spPr bwMode="auto">
          <a:xfrm>
            <a:off x="1150909" y="3053332"/>
            <a:ext cx="0" cy="86360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719109" y="3845495"/>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150909" y="3845495"/>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719109" y="4637657"/>
            <a:ext cx="503238" cy="792163"/>
          </a:xfrm>
          <a:prstGeom prst="line">
            <a:avLst/>
          </a:prstGeom>
          <a:noFill/>
          <a:ln w="38100">
            <a:solidFill>
              <a:schemeClr val="tx1"/>
            </a:solidFill>
            <a:round/>
            <a:headEnd/>
            <a:tailEnd/>
          </a:ln>
          <a:effectLst/>
        </p:spPr>
        <p:txBody>
          <a:bodyPr/>
          <a:lstStyle/>
          <a:p>
            <a:endParaRPr lang="zh-TW" altLang="en-US"/>
          </a:p>
        </p:txBody>
      </p:sp>
      <p:sp>
        <p:nvSpPr>
          <p:cNvPr id="12" name="Line 13">
            <a:extLst>
              <a:ext uri="{FF2B5EF4-FFF2-40B4-BE49-F238E27FC236}">
                <a16:creationId xmlns:a16="http://schemas.microsoft.com/office/drawing/2014/main" id="{31CCCA3E-5EBB-4640-9A53-4394CE279116}"/>
              </a:ext>
            </a:extLst>
          </p:cNvPr>
          <p:cNvSpPr>
            <a:spLocks noChangeShapeType="1"/>
          </p:cNvSpPr>
          <p:nvPr/>
        </p:nvSpPr>
        <p:spPr bwMode="auto">
          <a:xfrm flipH="1" flipV="1">
            <a:off x="2374872" y="4564632"/>
            <a:ext cx="360363" cy="865188"/>
          </a:xfrm>
          <a:prstGeom prst="line">
            <a:avLst/>
          </a:prstGeom>
          <a:noFill/>
          <a:ln w="38100">
            <a:solidFill>
              <a:schemeClr val="tx1"/>
            </a:solidFill>
            <a:round/>
            <a:headEnd/>
            <a:tailEnd/>
          </a:ln>
          <a:effectLst/>
        </p:spPr>
        <p:txBody>
          <a:bodyPr/>
          <a:lstStyle/>
          <a:p>
            <a:endParaRPr lang="zh-TW" altLang="en-US"/>
          </a:p>
        </p:txBody>
      </p:sp>
      <p:sp>
        <p:nvSpPr>
          <p:cNvPr id="13" name="Line 14">
            <a:extLst>
              <a:ext uri="{FF2B5EF4-FFF2-40B4-BE49-F238E27FC236}">
                <a16:creationId xmlns:a16="http://schemas.microsoft.com/office/drawing/2014/main" id="{53FDA4CE-D02D-BC46-B7EF-DF733567C6A6}"/>
              </a:ext>
            </a:extLst>
          </p:cNvPr>
          <p:cNvSpPr>
            <a:spLocks noChangeShapeType="1"/>
          </p:cNvSpPr>
          <p:nvPr/>
        </p:nvSpPr>
        <p:spPr bwMode="auto">
          <a:xfrm>
            <a:off x="2735234" y="3053332"/>
            <a:ext cx="0" cy="863600"/>
          </a:xfrm>
          <a:prstGeom prst="line">
            <a:avLst/>
          </a:prstGeom>
          <a:noFill/>
          <a:ln w="38100">
            <a:solidFill>
              <a:schemeClr val="tx1"/>
            </a:solidFill>
            <a:round/>
            <a:headEnd/>
            <a:tailEnd/>
          </a:ln>
          <a:effectLst/>
        </p:spPr>
        <p:txBody>
          <a:bodyPr/>
          <a:lstStyle/>
          <a:p>
            <a:endParaRPr lang="zh-TW" altLang="en-US"/>
          </a:p>
        </p:txBody>
      </p:sp>
      <p:sp>
        <p:nvSpPr>
          <p:cNvPr id="14" name="Line 15">
            <a:extLst>
              <a:ext uri="{FF2B5EF4-FFF2-40B4-BE49-F238E27FC236}">
                <a16:creationId xmlns:a16="http://schemas.microsoft.com/office/drawing/2014/main" id="{61E0AC0B-8C62-2447-81DA-E671BCF70B98}"/>
              </a:ext>
            </a:extLst>
          </p:cNvPr>
          <p:cNvSpPr>
            <a:spLocks noChangeShapeType="1"/>
          </p:cNvSpPr>
          <p:nvPr/>
        </p:nvSpPr>
        <p:spPr bwMode="auto">
          <a:xfrm flipH="1">
            <a:off x="2735234" y="3053332"/>
            <a:ext cx="792163"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222347" y="4637657"/>
            <a:ext cx="360363" cy="792163"/>
          </a:xfrm>
          <a:prstGeom prst="line">
            <a:avLst/>
          </a:prstGeom>
          <a:noFill/>
          <a:ln w="38100">
            <a:solidFill>
              <a:schemeClr val="tx1"/>
            </a:solidFill>
            <a:round/>
            <a:headEnd/>
            <a:tailEnd/>
          </a:ln>
          <a:effectLst/>
        </p:spPr>
        <p:txBody>
          <a:bodyPr/>
          <a:lstStyle/>
          <a:p>
            <a:endParaRPr lang="zh-TW" altLang="en-US"/>
          </a:p>
        </p:txBody>
      </p:sp>
      <p:sp>
        <p:nvSpPr>
          <p:cNvPr id="16" name="Line 17">
            <a:extLst>
              <a:ext uri="{FF2B5EF4-FFF2-40B4-BE49-F238E27FC236}">
                <a16:creationId xmlns:a16="http://schemas.microsoft.com/office/drawing/2014/main" id="{F7EC3494-FA4A-1C4B-A6CA-1D3F0D2A9609}"/>
              </a:ext>
            </a:extLst>
          </p:cNvPr>
          <p:cNvSpPr>
            <a:spLocks noChangeShapeType="1"/>
          </p:cNvSpPr>
          <p:nvPr/>
        </p:nvSpPr>
        <p:spPr bwMode="auto">
          <a:xfrm flipH="1">
            <a:off x="2374872" y="3916932"/>
            <a:ext cx="360363" cy="647700"/>
          </a:xfrm>
          <a:prstGeom prst="line">
            <a:avLst/>
          </a:prstGeom>
          <a:noFill/>
          <a:ln w="38100">
            <a:solidFill>
              <a:schemeClr val="tx1"/>
            </a:solidFill>
            <a:prstDash val="solid"/>
            <a:round/>
            <a:headEnd/>
            <a:tailEnd/>
          </a:ln>
          <a:effectLst/>
        </p:spPr>
        <p:txBody>
          <a:bodyPr/>
          <a:lstStyle/>
          <a:p>
            <a:endParaRPr lang="zh-TW" altLang="en-US"/>
          </a:p>
        </p:txBody>
      </p:sp>
      <p:sp>
        <p:nvSpPr>
          <p:cNvPr id="17" name="Oval 18">
            <a:extLst>
              <a:ext uri="{FF2B5EF4-FFF2-40B4-BE49-F238E27FC236}">
                <a16:creationId xmlns:a16="http://schemas.microsoft.com/office/drawing/2014/main" id="{CD2BF5AE-71FB-1C4E-A19B-F0240C148922}"/>
              </a:ext>
            </a:extLst>
          </p:cNvPr>
          <p:cNvSpPr>
            <a:spLocks noChangeArrowheads="1"/>
          </p:cNvSpPr>
          <p:nvPr/>
        </p:nvSpPr>
        <p:spPr bwMode="auto">
          <a:xfrm>
            <a:off x="935009" y="2837432"/>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935009" y="36295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503209" y="442175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366809" y="442175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935009" y="521392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158972" y="442175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24">
            <a:extLst>
              <a:ext uri="{FF2B5EF4-FFF2-40B4-BE49-F238E27FC236}">
                <a16:creationId xmlns:a16="http://schemas.microsoft.com/office/drawing/2014/main" id="{4940E489-0A09-444B-A1FD-5DFE17415837}"/>
              </a:ext>
            </a:extLst>
          </p:cNvPr>
          <p:cNvSpPr>
            <a:spLocks noChangeArrowheads="1"/>
          </p:cNvSpPr>
          <p:nvPr/>
        </p:nvSpPr>
        <p:spPr bwMode="auto">
          <a:xfrm>
            <a:off x="2519334" y="362959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25">
            <a:extLst>
              <a:ext uri="{FF2B5EF4-FFF2-40B4-BE49-F238E27FC236}">
                <a16:creationId xmlns:a16="http://schemas.microsoft.com/office/drawing/2014/main" id="{3E809C30-90AA-984F-BB5A-2ED8EE166465}"/>
              </a:ext>
            </a:extLst>
          </p:cNvPr>
          <p:cNvSpPr>
            <a:spLocks noChangeArrowheads="1"/>
          </p:cNvSpPr>
          <p:nvPr/>
        </p:nvSpPr>
        <p:spPr bwMode="auto">
          <a:xfrm>
            <a:off x="2519334" y="521392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26">
            <a:extLst>
              <a:ext uri="{FF2B5EF4-FFF2-40B4-BE49-F238E27FC236}">
                <a16:creationId xmlns:a16="http://schemas.microsoft.com/office/drawing/2014/main" id="{0EB5BAE2-4690-484E-9B4E-19553B5AB045}"/>
              </a:ext>
            </a:extLst>
          </p:cNvPr>
          <p:cNvSpPr>
            <a:spLocks noChangeArrowheads="1"/>
          </p:cNvSpPr>
          <p:nvPr/>
        </p:nvSpPr>
        <p:spPr bwMode="auto">
          <a:xfrm>
            <a:off x="2519334" y="2837432"/>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27">
            <a:extLst>
              <a:ext uri="{FF2B5EF4-FFF2-40B4-BE49-F238E27FC236}">
                <a16:creationId xmlns:a16="http://schemas.microsoft.com/office/drawing/2014/main" id="{42B7EC40-0B34-3947-A204-E52576080309}"/>
              </a:ext>
            </a:extLst>
          </p:cNvPr>
          <p:cNvSpPr>
            <a:spLocks noChangeArrowheads="1"/>
          </p:cNvSpPr>
          <p:nvPr/>
        </p:nvSpPr>
        <p:spPr bwMode="auto">
          <a:xfrm>
            <a:off x="3311497" y="2837432"/>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cxnSp>
        <p:nvCxnSpPr>
          <p:cNvPr id="78" name="直線單箭頭接點 121">
            <a:extLst>
              <a:ext uri="{FF2B5EF4-FFF2-40B4-BE49-F238E27FC236}">
                <a16:creationId xmlns:a16="http://schemas.microsoft.com/office/drawing/2014/main" id="{E72B474C-7ECD-5A48-9D28-C9FBCA37960F}"/>
              </a:ext>
            </a:extLst>
          </p:cNvPr>
          <p:cNvCxnSpPr>
            <a:cxnSpLocks/>
          </p:cNvCxnSpPr>
          <p:nvPr/>
        </p:nvCxnSpPr>
        <p:spPr>
          <a:xfrm>
            <a:off x="3384506" y="4423914"/>
            <a:ext cx="73420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 name="Line 14">
            <a:extLst>
              <a:ext uri="{FF2B5EF4-FFF2-40B4-BE49-F238E27FC236}">
                <a16:creationId xmlns:a16="http://schemas.microsoft.com/office/drawing/2014/main" id="{43155F9D-F170-384E-A2E0-D1BCDA99FC26}"/>
              </a:ext>
            </a:extLst>
          </p:cNvPr>
          <p:cNvSpPr>
            <a:spLocks noChangeShapeType="1"/>
          </p:cNvSpPr>
          <p:nvPr/>
        </p:nvSpPr>
        <p:spPr bwMode="auto">
          <a:xfrm>
            <a:off x="6990079" y="2735835"/>
            <a:ext cx="0" cy="863600"/>
          </a:xfrm>
          <a:prstGeom prst="line">
            <a:avLst/>
          </a:prstGeom>
          <a:noFill/>
          <a:ln w="38100">
            <a:solidFill>
              <a:schemeClr val="tx1"/>
            </a:solidFill>
            <a:round/>
            <a:headEnd/>
            <a:tailEnd/>
          </a:ln>
          <a:effectLst/>
        </p:spPr>
        <p:txBody>
          <a:bodyPr/>
          <a:lstStyle/>
          <a:p>
            <a:endParaRPr lang="zh-TW" altLang="en-US"/>
          </a:p>
        </p:txBody>
      </p:sp>
      <p:sp>
        <p:nvSpPr>
          <p:cNvPr id="83" name="Oval 24">
            <a:extLst>
              <a:ext uri="{FF2B5EF4-FFF2-40B4-BE49-F238E27FC236}">
                <a16:creationId xmlns:a16="http://schemas.microsoft.com/office/drawing/2014/main" id="{AAB95540-1F70-1348-AC45-52F501E80799}"/>
              </a:ext>
            </a:extLst>
          </p:cNvPr>
          <p:cNvSpPr>
            <a:spLocks noChangeArrowheads="1"/>
          </p:cNvSpPr>
          <p:nvPr/>
        </p:nvSpPr>
        <p:spPr bwMode="auto">
          <a:xfrm>
            <a:off x="6774179" y="331209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84" name="Oval 26">
            <a:extLst>
              <a:ext uri="{FF2B5EF4-FFF2-40B4-BE49-F238E27FC236}">
                <a16:creationId xmlns:a16="http://schemas.microsoft.com/office/drawing/2014/main" id="{7CBC093A-C08F-3B47-B851-3691737FA71D}"/>
              </a:ext>
            </a:extLst>
          </p:cNvPr>
          <p:cNvSpPr>
            <a:spLocks noChangeArrowheads="1"/>
          </p:cNvSpPr>
          <p:nvPr/>
        </p:nvSpPr>
        <p:spPr bwMode="auto">
          <a:xfrm>
            <a:off x="6774179" y="251993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87" name="Line 15">
            <a:extLst>
              <a:ext uri="{FF2B5EF4-FFF2-40B4-BE49-F238E27FC236}">
                <a16:creationId xmlns:a16="http://schemas.microsoft.com/office/drawing/2014/main" id="{53B3BBFB-FFFF-794C-98A1-C5ECFCD1C196}"/>
              </a:ext>
            </a:extLst>
          </p:cNvPr>
          <p:cNvSpPr>
            <a:spLocks noChangeShapeType="1"/>
          </p:cNvSpPr>
          <p:nvPr/>
        </p:nvSpPr>
        <p:spPr bwMode="auto">
          <a:xfrm flipH="1">
            <a:off x="7710010" y="2751140"/>
            <a:ext cx="792163" cy="792163"/>
          </a:xfrm>
          <a:prstGeom prst="line">
            <a:avLst/>
          </a:prstGeom>
          <a:noFill/>
          <a:ln w="38100">
            <a:solidFill>
              <a:schemeClr val="tx1"/>
            </a:solidFill>
            <a:round/>
            <a:headEnd/>
            <a:tailEnd/>
          </a:ln>
          <a:effectLst/>
        </p:spPr>
        <p:txBody>
          <a:bodyPr/>
          <a:lstStyle/>
          <a:p>
            <a:endParaRPr lang="zh-TW" altLang="en-US"/>
          </a:p>
        </p:txBody>
      </p:sp>
      <p:sp>
        <p:nvSpPr>
          <p:cNvPr id="88" name="Oval 24">
            <a:extLst>
              <a:ext uri="{FF2B5EF4-FFF2-40B4-BE49-F238E27FC236}">
                <a16:creationId xmlns:a16="http://schemas.microsoft.com/office/drawing/2014/main" id="{00ADCD71-5234-F145-98D8-B7CE48C3B577}"/>
              </a:ext>
            </a:extLst>
          </p:cNvPr>
          <p:cNvSpPr>
            <a:spLocks noChangeArrowheads="1"/>
          </p:cNvSpPr>
          <p:nvPr/>
        </p:nvSpPr>
        <p:spPr bwMode="auto">
          <a:xfrm>
            <a:off x="7494110" y="332740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89" name="Oval 27">
            <a:extLst>
              <a:ext uri="{FF2B5EF4-FFF2-40B4-BE49-F238E27FC236}">
                <a16:creationId xmlns:a16="http://schemas.microsoft.com/office/drawing/2014/main" id="{332FB624-6885-ED43-8604-9F0D5A821B23}"/>
              </a:ext>
            </a:extLst>
          </p:cNvPr>
          <p:cNvSpPr>
            <a:spLocks noChangeArrowheads="1"/>
          </p:cNvSpPr>
          <p:nvPr/>
        </p:nvSpPr>
        <p:spPr bwMode="auto">
          <a:xfrm>
            <a:off x="8286273" y="253524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90" name="Line 7">
            <a:extLst>
              <a:ext uri="{FF2B5EF4-FFF2-40B4-BE49-F238E27FC236}">
                <a16:creationId xmlns:a16="http://schemas.microsoft.com/office/drawing/2014/main" id="{5906A554-F313-F344-8900-EC96B36138FF}"/>
              </a:ext>
            </a:extLst>
          </p:cNvPr>
          <p:cNvSpPr>
            <a:spLocks noChangeShapeType="1"/>
          </p:cNvSpPr>
          <p:nvPr/>
        </p:nvSpPr>
        <p:spPr bwMode="auto">
          <a:xfrm>
            <a:off x="8113206" y="4285885"/>
            <a:ext cx="0" cy="1584325"/>
          </a:xfrm>
          <a:prstGeom prst="line">
            <a:avLst/>
          </a:prstGeom>
          <a:noFill/>
          <a:ln w="38100">
            <a:solidFill>
              <a:schemeClr val="tx1"/>
            </a:solidFill>
            <a:round/>
            <a:headEnd/>
            <a:tailEnd/>
          </a:ln>
          <a:effectLst/>
        </p:spPr>
        <p:txBody>
          <a:bodyPr/>
          <a:lstStyle/>
          <a:p>
            <a:endParaRPr lang="zh-TW" altLang="en-US"/>
          </a:p>
        </p:txBody>
      </p:sp>
      <p:sp>
        <p:nvSpPr>
          <p:cNvPr id="91" name="Line 13">
            <a:extLst>
              <a:ext uri="{FF2B5EF4-FFF2-40B4-BE49-F238E27FC236}">
                <a16:creationId xmlns:a16="http://schemas.microsoft.com/office/drawing/2014/main" id="{A47D7D34-C68D-EA41-8604-FFE485267629}"/>
              </a:ext>
            </a:extLst>
          </p:cNvPr>
          <p:cNvSpPr>
            <a:spLocks noChangeShapeType="1"/>
          </p:cNvSpPr>
          <p:nvPr/>
        </p:nvSpPr>
        <p:spPr bwMode="auto">
          <a:xfrm flipH="1" flipV="1">
            <a:off x="7752844" y="5005022"/>
            <a:ext cx="360363" cy="865188"/>
          </a:xfrm>
          <a:prstGeom prst="line">
            <a:avLst/>
          </a:prstGeom>
          <a:noFill/>
          <a:ln w="38100">
            <a:solidFill>
              <a:schemeClr val="tx1"/>
            </a:solidFill>
            <a:round/>
            <a:headEnd/>
            <a:tailEnd/>
          </a:ln>
          <a:effectLst/>
        </p:spPr>
        <p:txBody>
          <a:bodyPr/>
          <a:lstStyle/>
          <a:p>
            <a:endParaRPr lang="zh-TW" altLang="en-US"/>
          </a:p>
        </p:txBody>
      </p:sp>
      <p:sp>
        <p:nvSpPr>
          <p:cNvPr id="92" name="Line 17">
            <a:extLst>
              <a:ext uri="{FF2B5EF4-FFF2-40B4-BE49-F238E27FC236}">
                <a16:creationId xmlns:a16="http://schemas.microsoft.com/office/drawing/2014/main" id="{67AA76D7-7D9C-4F40-9A36-E6EBDD054005}"/>
              </a:ext>
            </a:extLst>
          </p:cNvPr>
          <p:cNvSpPr>
            <a:spLocks noChangeShapeType="1"/>
          </p:cNvSpPr>
          <p:nvPr/>
        </p:nvSpPr>
        <p:spPr bwMode="auto">
          <a:xfrm flipH="1">
            <a:off x="7752844" y="4357322"/>
            <a:ext cx="360363" cy="647700"/>
          </a:xfrm>
          <a:prstGeom prst="line">
            <a:avLst/>
          </a:prstGeom>
          <a:noFill/>
          <a:ln w="38100">
            <a:solidFill>
              <a:schemeClr val="tx1"/>
            </a:solidFill>
            <a:prstDash val="solid"/>
            <a:round/>
            <a:headEnd/>
            <a:tailEnd/>
          </a:ln>
          <a:effectLst/>
        </p:spPr>
        <p:txBody>
          <a:bodyPr/>
          <a:lstStyle/>
          <a:p>
            <a:endParaRPr lang="zh-TW" altLang="en-US"/>
          </a:p>
        </p:txBody>
      </p:sp>
      <p:sp>
        <p:nvSpPr>
          <p:cNvPr id="93" name="Oval 23">
            <a:extLst>
              <a:ext uri="{FF2B5EF4-FFF2-40B4-BE49-F238E27FC236}">
                <a16:creationId xmlns:a16="http://schemas.microsoft.com/office/drawing/2014/main" id="{C611657E-0927-6C47-B993-3D3B923D972E}"/>
              </a:ext>
            </a:extLst>
          </p:cNvPr>
          <p:cNvSpPr>
            <a:spLocks noChangeArrowheads="1"/>
          </p:cNvSpPr>
          <p:nvPr/>
        </p:nvSpPr>
        <p:spPr bwMode="auto">
          <a:xfrm>
            <a:off x="7536944" y="486214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94" name="Oval 24">
            <a:extLst>
              <a:ext uri="{FF2B5EF4-FFF2-40B4-BE49-F238E27FC236}">
                <a16:creationId xmlns:a16="http://schemas.microsoft.com/office/drawing/2014/main" id="{C40F9643-3681-2E41-A5C1-6220B1912607}"/>
              </a:ext>
            </a:extLst>
          </p:cNvPr>
          <p:cNvSpPr>
            <a:spLocks noChangeArrowheads="1"/>
          </p:cNvSpPr>
          <p:nvPr/>
        </p:nvSpPr>
        <p:spPr bwMode="auto">
          <a:xfrm>
            <a:off x="7897306" y="406998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95" name="Oval 25">
            <a:extLst>
              <a:ext uri="{FF2B5EF4-FFF2-40B4-BE49-F238E27FC236}">
                <a16:creationId xmlns:a16="http://schemas.microsoft.com/office/drawing/2014/main" id="{95B5E7C6-E198-EC41-B05D-DF28E252CA54}"/>
              </a:ext>
            </a:extLst>
          </p:cNvPr>
          <p:cNvSpPr>
            <a:spLocks noChangeArrowheads="1"/>
          </p:cNvSpPr>
          <p:nvPr/>
        </p:nvSpPr>
        <p:spPr bwMode="auto">
          <a:xfrm>
            <a:off x="7897306" y="565431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96" name="Line 8">
            <a:extLst>
              <a:ext uri="{FF2B5EF4-FFF2-40B4-BE49-F238E27FC236}">
                <a16:creationId xmlns:a16="http://schemas.microsoft.com/office/drawing/2014/main" id="{9CDCABEE-8CFB-BE4D-A5A0-DCD8199C13A8}"/>
              </a:ext>
            </a:extLst>
          </p:cNvPr>
          <p:cNvSpPr>
            <a:spLocks noChangeShapeType="1"/>
          </p:cNvSpPr>
          <p:nvPr/>
        </p:nvSpPr>
        <p:spPr bwMode="auto">
          <a:xfrm flipH="1">
            <a:off x="6329452" y="4397777"/>
            <a:ext cx="792163" cy="0"/>
          </a:xfrm>
          <a:prstGeom prst="line">
            <a:avLst/>
          </a:prstGeom>
          <a:noFill/>
          <a:ln w="38100">
            <a:solidFill>
              <a:schemeClr val="tx1"/>
            </a:solidFill>
            <a:round/>
            <a:headEnd/>
            <a:tailEnd/>
          </a:ln>
          <a:effectLst/>
        </p:spPr>
        <p:txBody>
          <a:bodyPr/>
          <a:lstStyle/>
          <a:p>
            <a:endParaRPr lang="zh-TW" altLang="en-US"/>
          </a:p>
        </p:txBody>
      </p:sp>
      <p:sp>
        <p:nvSpPr>
          <p:cNvPr id="97" name="Oval 21">
            <a:extLst>
              <a:ext uri="{FF2B5EF4-FFF2-40B4-BE49-F238E27FC236}">
                <a16:creationId xmlns:a16="http://schemas.microsoft.com/office/drawing/2014/main" id="{3B93C8A4-5507-4D42-AE14-7B59F5CA7348}"/>
              </a:ext>
            </a:extLst>
          </p:cNvPr>
          <p:cNvSpPr>
            <a:spLocks noChangeArrowheads="1"/>
          </p:cNvSpPr>
          <p:nvPr/>
        </p:nvSpPr>
        <p:spPr bwMode="auto">
          <a:xfrm>
            <a:off x="6113552" y="418187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98" name="Oval 23">
            <a:extLst>
              <a:ext uri="{FF2B5EF4-FFF2-40B4-BE49-F238E27FC236}">
                <a16:creationId xmlns:a16="http://schemas.microsoft.com/office/drawing/2014/main" id="{FB7D7808-413D-A54A-AE6A-B462C4693296}"/>
              </a:ext>
            </a:extLst>
          </p:cNvPr>
          <p:cNvSpPr>
            <a:spLocks noChangeArrowheads="1"/>
          </p:cNvSpPr>
          <p:nvPr/>
        </p:nvSpPr>
        <p:spPr bwMode="auto">
          <a:xfrm>
            <a:off x="6905715" y="418187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99" name="Line 10">
            <a:extLst>
              <a:ext uri="{FF2B5EF4-FFF2-40B4-BE49-F238E27FC236}">
                <a16:creationId xmlns:a16="http://schemas.microsoft.com/office/drawing/2014/main" id="{631064FF-E363-434D-A817-0462F10742DB}"/>
              </a:ext>
            </a:extLst>
          </p:cNvPr>
          <p:cNvSpPr>
            <a:spLocks noChangeShapeType="1"/>
          </p:cNvSpPr>
          <p:nvPr/>
        </p:nvSpPr>
        <p:spPr bwMode="auto">
          <a:xfrm flipH="1">
            <a:off x="4703032" y="4022726"/>
            <a:ext cx="431800" cy="792163"/>
          </a:xfrm>
          <a:prstGeom prst="line">
            <a:avLst/>
          </a:prstGeom>
          <a:noFill/>
          <a:ln w="38100">
            <a:solidFill>
              <a:schemeClr val="tx1"/>
            </a:solidFill>
            <a:round/>
            <a:headEnd/>
            <a:tailEnd/>
          </a:ln>
          <a:effectLst/>
        </p:spPr>
        <p:txBody>
          <a:bodyPr/>
          <a:lstStyle/>
          <a:p>
            <a:endParaRPr lang="zh-TW" altLang="en-US"/>
          </a:p>
        </p:txBody>
      </p:sp>
      <p:sp>
        <p:nvSpPr>
          <p:cNvPr id="100" name="Line 11">
            <a:extLst>
              <a:ext uri="{FF2B5EF4-FFF2-40B4-BE49-F238E27FC236}">
                <a16:creationId xmlns:a16="http://schemas.microsoft.com/office/drawing/2014/main" id="{C314A78E-5FBA-B04E-ABC5-512D91AB7B60}"/>
              </a:ext>
            </a:extLst>
          </p:cNvPr>
          <p:cNvSpPr>
            <a:spLocks noChangeShapeType="1"/>
          </p:cNvSpPr>
          <p:nvPr/>
        </p:nvSpPr>
        <p:spPr bwMode="auto">
          <a:xfrm>
            <a:off x="5134832" y="4022726"/>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01" name="Line 12">
            <a:extLst>
              <a:ext uri="{FF2B5EF4-FFF2-40B4-BE49-F238E27FC236}">
                <a16:creationId xmlns:a16="http://schemas.microsoft.com/office/drawing/2014/main" id="{376EEFD4-09ED-6645-BD86-54F0BC8336EB}"/>
              </a:ext>
            </a:extLst>
          </p:cNvPr>
          <p:cNvSpPr>
            <a:spLocks noChangeShapeType="1"/>
          </p:cNvSpPr>
          <p:nvPr/>
        </p:nvSpPr>
        <p:spPr bwMode="auto">
          <a:xfrm>
            <a:off x="4703032" y="4814888"/>
            <a:ext cx="503238" cy="792163"/>
          </a:xfrm>
          <a:prstGeom prst="line">
            <a:avLst/>
          </a:prstGeom>
          <a:noFill/>
          <a:ln w="38100">
            <a:solidFill>
              <a:schemeClr val="tx1"/>
            </a:solidFill>
            <a:round/>
            <a:headEnd/>
            <a:tailEnd/>
          </a:ln>
          <a:effectLst/>
        </p:spPr>
        <p:txBody>
          <a:bodyPr/>
          <a:lstStyle/>
          <a:p>
            <a:endParaRPr lang="zh-TW" altLang="en-US"/>
          </a:p>
        </p:txBody>
      </p:sp>
      <p:sp>
        <p:nvSpPr>
          <p:cNvPr id="102" name="Line 16">
            <a:extLst>
              <a:ext uri="{FF2B5EF4-FFF2-40B4-BE49-F238E27FC236}">
                <a16:creationId xmlns:a16="http://schemas.microsoft.com/office/drawing/2014/main" id="{8EF78610-00C8-2242-8FC2-AF96B0F965B3}"/>
              </a:ext>
            </a:extLst>
          </p:cNvPr>
          <p:cNvSpPr>
            <a:spLocks noChangeShapeType="1"/>
          </p:cNvSpPr>
          <p:nvPr/>
        </p:nvSpPr>
        <p:spPr bwMode="auto">
          <a:xfrm flipH="1">
            <a:off x="5206270" y="4814888"/>
            <a:ext cx="360363" cy="792163"/>
          </a:xfrm>
          <a:prstGeom prst="line">
            <a:avLst/>
          </a:prstGeom>
          <a:noFill/>
          <a:ln w="38100">
            <a:solidFill>
              <a:schemeClr val="tx1"/>
            </a:solidFill>
            <a:round/>
            <a:headEnd/>
            <a:tailEnd/>
          </a:ln>
          <a:effectLst/>
        </p:spPr>
        <p:txBody>
          <a:bodyPr/>
          <a:lstStyle/>
          <a:p>
            <a:endParaRPr lang="zh-TW" altLang="en-US"/>
          </a:p>
        </p:txBody>
      </p:sp>
      <p:sp>
        <p:nvSpPr>
          <p:cNvPr id="103" name="Oval 19">
            <a:extLst>
              <a:ext uri="{FF2B5EF4-FFF2-40B4-BE49-F238E27FC236}">
                <a16:creationId xmlns:a16="http://schemas.microsoft.com/office/drawing/2014/main" id="{15CDFF6A-8BAE-134A-8AFD-016DBE250B1E}"/>
              </a:ext>
            </a:extLst>
          </p:cNvPr>
          <p:cNvSpPr>
            <a:spLocks noChangeArrowheads="1"/>
          </p:cNvSpPr>
          <p:nvPr/>
        </p:nvSpPr>
        <p:spPr bwMode="auto">
          <a:xfrm>
            <a:off x="4918932" y="3806826"/>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04" name="Oval 20">
            <a:extLst>
              <a:ext uri="{FF2B5EF4-FFF2-40B4-BE49-F238E27FC236}">
                <a16:creationId xmlns:a16="http://schemas.microsoft.com/office/drawing/2014/main" id="{DA6AD8A9-687B-0C41-9ECE-D9D573CEFAAD}"/>
              </a:ext>
            </a:extLst>
          </p:cNvPr>
          <p:cNvSpPr>
            <a:spLocks noChangeArrowheads="1"/>
          </p:cNvSpPr>
          <p:nvPr/>
        </p:nvSpPr>
        <p:spPr bwMode="auto">
          <a:xfrm>
            <a:off x="4487132" y="459898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105" name="Oval 21">
            <a:extLst>
              <a:ext uri="{FF2B5EF4-FFF2-40B4-BE49-F238E27FC236}">
                <a16:creationId xmlns:a16="http://schemas.microsoft.com/office/drawing/2014/main" id="{F3295DC7-34A8-0941-9B9E-8E909BB53B38}"/>
              </a:ext>
            </a:extLst>
          </p:cNvPr>
          <p:cNvSpPr>
            <a:spLocks noChangeArrowheads="1"/>
          </p:cNvSpPr>
          <p:nvPr/>
        </p:nvSpPr>
        <p:spPr bwMode="auto">
          <a:xfrm>
            <a:off x="5350732" y="459898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106" name="Oval 22">
            <a:extLst>
              <a:ext uri="{FF2B5EF4-FFF2-40B4-BE49-F238E27FC236}">
                <a16:creationId xmlns:a16="http://schemas.microsoft.com/office/drawing/2014/main" id="{27547845-798A-D348-B49C-E3693AADE928}"/>
              </a:ext>
            </a:extLst>
          </p:cNvPr>
          <p:cNvSpPr>
            <a:spLocks noChangeArrowheads="1"/>
          </p:cNvSpPr>
          <p:nvPr/>
        </p:nvSpPr>
        <p:spPr bwMode="auto">
          <a:xfrm>
            <a:off x="4918932" y="5391151"/>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107" name="Line 9">
            <a:extLst>
              <a:ext uri="{FF2B5EF4-FFF2-40B4-BE49-F238E27FC236}">
                <a16:creationId xmlns:a16="http://schemas.microsoft.com/office/drawing/2014/main" id="{82E5D56A-4563-8043-A6A0-30F1595B611A}"/>
              </a:ext>
            </a:extLst>
          </p:cNvPr>
          <p:cNvSpPr>
            <a:spLocks noChangeShapeType="1"/>
          </p:cNvSpPr>
          <p:nvPr/>
        </p:nvSpPr>
        <p:spPr bwMode="auto">
          <a:xfrm>
            <a:off x="5884955" y="2731358"/>
            <a:ext cx="0" cy="863600"/>
          </a:xfrm>
          <a:prstGeom prst="line">
            <a:avLst/>
          </a:prstGeom>
          <a:noFill/>
          <a:ln w="38100">
            <a:solidFill>
              <a:schemeClr val="tx1"/>
            </a:solidFill>
            <a:round/>
            <a:headEnd/>
            <a:tailEnd/>
          </a:ln>
          <a:effectLst/>
        </p:spPr>
        <p:txBody>
          <a:bodyPr/>
          <a:lstStyle/>
          <a:p>
            <a:endParaRPr lang="zh-TW" altLang="en-US"/>
          </a:p>
        </p:txBody>
      </p:sp>
      <p:sp>
        <p:nvSpPr>
          <p:cNvPr id="108" name="Oval 18">
            <a:extLst>
              <a:ext uri="{FF2B5EF4-FFF2-40B4-BE49-F238E27FC236}">
                <a16:creationId xmlns:a16="http://schemas.microsoft.com/office/drawing/2014/main" id="{1EF42B0D-1567-E14A-8158-9687207899E1}"/>
              </a:ext>
            </a:extLst>
          </p:cNvPr>
          <p:cNvSpPr>
            <a:spLocks noChangeArrowheads="1"/>
          </p:cNvSpPr>
          <p:nvPr/>
        </p:nvSpPr>
        <p:spPr bwMode="auto">
          <a:xfrm>
            <a:off x="5669055" y="251545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09" name="Oval 19">
            <a:extLst>
              <a:ext uri="{FF2B5EF4-FFF2-40B4-BE49-F238E27FC236}">
                <a16:creationId xmlns:a16="http://schemas.microsoft.com/office/drawing/2014/main" id="{94E60780-159B-204A-8D9E-ED8AA71339C5}"/>
              </a:ext>
            </a:extLst>
          </p:cNvPr>
          <p:cNvSpPr>
            <a:spLocks noChangeArrowheads="1"/>
          </p:cNvSpPr>
          <p:nvPr/>
        </p:nvSpPr>
        <p:spPr bwMode="auto">
          <a:xfrm>
            <a:off x="5669055" y="3307621"/>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10" name="TextBox 109">
            <a:extLst>
              <a:ext uri="{FF2B5EF4-FFF2-40B4-BE49-F238E27FC236}">
                <a16:creationId xmlns:a16="http://schemas.microsoft.com/office/drawing/2014/main" id="{F2281252-700C-0E4E-A8A1-4636DDC7A6EA}"/>
              </a:ext>
            </a:extLst>
          </p:cNvPr>
          <p:cNvSpPr txBox="1"/>
          <p:nvPr/>
        </p:nvSpPr>
        <p:spPr>
          <a:xfrm>
            <a:off x="5009356" y="6109291"/>
            <a:ext cx="2933367" cy="369332"/>
          </a:xfrm>
          <a:prstGeom prst="rect">
            <a:avLst/>
          </a:prstGeom>
          <a:noFill/>
        </p:spPr>
        <p:txBody>
          <a:bodyPr wrap="none" rtlCol="0">
            <a:spAutoFit/>
          </a:bodyPr>
          <a:lstStyle/>
          <a:p>
            <a:r>
              <a:rPr lang="en-US" dirty="0"/>
              <a:t>six bi-connected components</a:t>
            </a:r>
          </a:p>
        </p:txBody>
      </p:sp>
    </p:spTree>
    <p:extLst>
      <p:ext uri="{BB962C8B-B14F-4D97-AF65-F5344CB8AC3E}">
        <p14:creationId xmlns:p14="http://schemas.microsoft.com/office/powerpoint/2010/main" val="6606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Let’s Use a Simple Example first …</a:t>
            </a:r>
          </a:p>
        </p:txBody>
      </p:sp>
      <p:sp>
        <p:nvSpPr>
          <p:cNvPr id="4" name="Content Placeholder 3">
            <a:extLst>
              <a:ext uri="{FF2B5EF4-FFF2-40B4-BE49-F238E27FC236}">
                <a16:creationId xmlns:a16="http://schemas.microsoft.com/office/drawing/2014/main" id="{2B9E4330-7B9F-4B41-9953-6AE9E4C1274E}"/>
              </a:ext>
            </a:extLst>
          </p:cNvPr>
          <p:cNvSpPr>
            <a:spLocks noGrp="1"/>
          </p:cNvSpPr>
          <p:nvPr>
            <p:ph idx="1"/>
          </p:nvPr>
        </p:nvSpPr>
        <p:spPr>
          <a:xfrm>
            <a:off x="628650" y="1295944"/>
            <a:ext cx="7886700" cy="1380176"/>
          </a:xfrm>
        </p:spPr>
        <p:txBody>
          <a:bodyPr/>
          <a:lstStyle/>
          <a:p>
            <a:r>
              <a:rPr lang="en-US" altLang="zh-TW" dirty="0"/>
              <a:t>Apparently, we have two bi-connected components</a:t>
            </a:r>
          </a:p>
          <a:p>
            <a:pPr lvl="1"/>
            <a:r>
              <a:rPr lang="en-US" altLang="zh-TW" dirty="0"/>
              <a:t>Cut vertices exist in the boundary between components</a:t>
            </a:r>
          </a:p>
          <a:p>
            <a:pPr lvl="2"/>
            <a:r>
              <a:rPr lang="en-US" altLang="zh-TW" dirty="0"/>
              <a:t>otherwise, it’s not connected by contradiction</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2535681" y="4235755"/>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672081" y="3443593"/>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2103881" y="3443593"/>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672081" y="4235755"/>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2175319" y="4235755"/>
            <a:ext cx="360363" cy="792163"/>
          </a:xfrm>
          <a:prstGeom prst="line">
            <a:avLst/>
          </a:prstGeom>
          <a:noFill/>
          <a:ln w="38100">
            <a:solidFill>
              <a:schemeClr val="tx1"/>
            </a:solidFill>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887981" y="322769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1456181" y="401985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2319781" y="401985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887981" y="481201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3111944" y="401985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cxnSp>
        <p:nvCxnSpPr>
          <p:cNvPr id="78" name="直線單箭頭接點 121">
            <a:extLst>
              <a:ext uri="{FF2B5EF4-FFF2-40B4-BE49-F238E27FC236}">
                <a16:creationId xmlns:a16="http://schemas.microsoft.com/office/drawing/2014/main" id="{E72B474C-7ECD-5A48-9D28-C9FBCA37960F}"/>
              </a:ext>
            </a:extLst>
          </p:cNvPr>
          <p:cNvCxnSpPr>
            <a:cxnSpLocks/>
          </p:cNvCxnSpPr>
          <p:nvPr/>
        </p:nvCxnSpPr>
        <p:spPr>
          <a:xfrm>
            <a:off x="3837798" y="4235755"/>
            <a:ext cx="73420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6" name="Line 8">
            <a:extLst>
              <a:ext uri="{FF2B5EF4-FFF2-40B4-BE49-F238E27FC236}">
                <a16:creationId xmlns:a16="http://schemas.microsoft.com/office/drawing/2014/main" id="{9CDCABEE-8CFB-BE4D-A5A0-DCD8199C13A8}"/>
              </a:ext>
            </a:extLst>
          </p:cNvPr>
          <p:cNvSpPr>
            <a:spLocks noChangeShapeType="1"/>
          </p:cNvSpPr>
          <p:nvPr/>
        </p:nvSpPr>
        <p:spPr bwMode="auto">
          <a:xfrm flipH="1">
            <a:off x="6704590" y="3818644"/>
            <a:ext cx="792163" cy="0"/>
          </a:xfrm>
          <a:prstGeom prst="line">
            <a:avLst/>
          </a:prstGeom>
          <a:noFill/>
          <a:ln w="38100">
            <a:solidFill>
              <a:schemeClr val="tx1"/>
            </a:solidFill>
            <a:round/>
            <a:headEnd/>
            <a:tailEnd/>
          </a:ln>
          <a:effectLst/>
        </p:spPr>
        <p:txBody>
          <a:bodyPr/>
          <a:lstStyle/>
          <a:p>
            <a:endParaRPr lang="zh-TW" altLang="en-US"/>
          </a:p>
        </p:txBody>
      </p:sp>
      <p:sp>
        <p:nvSpPr>
          <p:cNvPr id="97" name="Oval 21">
            <a:extLst>
              <a:ext uri="{FF2B5EF4-FFF2-40B4-BE49-F238E27FC236}">
                <a16:creationId xmlns:a16="http://schemas.microsoft.com/office/drawing/2014/main" id="{3B93C8A4-5507-4D42-AE14-7B59F5CA7348}"/>
              </a:ext>
            </a:extLst>
          </p:cNvPr>
          <p:cNvSpPr>
            <a:spLocks noChangeArrowheads="1"/>
          </p:cNvSpPr>
          <p:nvPr/>
        </p:nvSpPr>
        <p:spPr bwMode="auto">
          <a:xfrm>
            <a:off x="6488690" y="3602744"/>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98" name="Oval 23">
            <a:extLst>
              <a:ext uri="{FF2B5EF4-FFF2-40B4-BE49-F238E27FC236}">
                <a16:creationId xmlns:a16="http://schemas.microsoft.com/office/drawing/2014/main" id="{FB7D7808-413D-A54A-AE6A-B462C4693296}"/>
              </a:ext>
            </a:extLst>
          </p:cNvPr>
          <p:cNvSpPr>
            <a:spLocks noChangeArrowheads="1"/>
          </p:cNvSpPr>
          <p:nvPr/>
        </p:nvSpPr>
        <p:spPr bwMode="auto">
          <a:xfrm>
            <a:off x="7280853" y="3602744"/>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99" name="Line 10">
            <a:extLst>
              <a:ext uri="{FF2B5EF4-FFF2-40B4-BE49-F238E27FC236}">
                <a16:creationId xmlns:a16="http://schemas.microsoft.com/office/drawing/2014/main" id="{631064FF-E363-434D-A817-0462F10742DB}"/>
              </a:ext>
            </a:extLst>
          </p:cNvPr>
          <p:cNvSpPr>
            <a:spLocks noChangeShapeType="1"/>
          </p:cNvSpPr>
          <p:nvPr/>
        </p:nvSpPr>
        <p:spPr bwMode="auto">
          <a:xfrm flipH="1">
            <a:off x="5078170" y="3443593"/>
            <a:ext cx="431800" cy="792163"/>
          </a:xfrm>
          <a:prstGeom prst="line">
            <a:avLst/>
          </a:prstGeom>
          <a:noFill/>
          <a:ln w="38100">
            <a:solidFill>
              <a:schemeClr val="tx1"/>
            </a:solidFill>
            <a:round/>
            <a:headEnd/>
            <a:tailEnd/>
          </a:ln>
          <a:effectLst/>
        </p:spPr>
        <p:txBody>
          <a:bodyPr/>
          <a:lstStyle/>
          <a:p>
            <a:endParaRPr lang="zh-TW" altLang="en-US"/>
          </a:p>
        </p:txBody>
      </p:sp>
      <p:sp>
        <p:nvSpPr>
          <p:cNvPr id="100" name="Line 11">
            <a:extLst>
              <a:ext uri="{FF2B5EF4-FFF2-40B4-BE49-F238E27FC236}">
                <a16:creationId xmlns:a16="http://schemas.microsoft.com/office/drawing/2014/main" id="{C314A78E-5FBA-B04E-ABC5-512D91AB7B60}"/>
              </a:ext>
            </a:extLst>
          </p:cNvPr>
          <p:cNvSpPr>
            <a:spLocks noChangeShapeType="1"/>
          </p:cNvSpPr>
          <p:nvPr/>
        </p:nvSpPr>
        <p:spPr bwMode="auto">
          <a:xfrm>
            <a:off x="5509970" y="3443593"/>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01" name="Line 12">
            <a:extLst>
              <a:ext uri="{FF2B5EF4-FFF2-40B4-BE49-F238E27FC236}">
                <a16:creationId xmlns:a16="http://schemas.microsoft.com/office/drawing/2014/main" id="{376EEFD4-09ED-6645-BD86-54F0BC8336EB}"/>
              </a:ext>
            </a:extLst>
          </p:cNvPr>
          <p:cNvSpPr>
            <a:spLocks noChangeShapeType="1"/>
          </p:cNvSpPr>
          <p:nvPr/>
        </p:nvSpPr>
        <p:spPr bwMode="auto">
          <a:xfrm>
            <a:off x="5078170" y="4235755"/>
            <a:ext cx="503238" cy="792163"/>
          </a:xfrm>
          <a:prstGeom prst="line">
            <a:avLst/>
          </a:prstGeom>
          <a:noFill/>
          <a:ln w="38100">
            <a:solidFill>
              <a:schemeClr val="tx1"/>
            </a:solidFill>
            <a:round/>
            <a:headEnd/>
            <a:tailEnd/>
          </a:ln>
          <a:effectLst/>
        </p:spPr>
        <p:txBody>
          <a:bodyPr/>
          <a:lstStyle/>
          <a:p>
            <a:endParaRPr lang="zh-TW" altLang="en-US"/>
          </a:p>
        </p:txBody>
      </p:sp>
      <p:sp>
        <p:nvSpPr>
          <p:cNvPr id="102" name="Line 16">
            <a:extLst>
              <a:ext uri="{FF2B5EF4-FFF2-40B4-BE49-F238E27FC236}">
                <a16:creationId xmlns:a16="http://schemas.microsoft.com/office/drawing/2014/main" id="{8EF78610-00C8-2242-8FC2-AF96B0F965B3}"/>
              </a:ext>
            </a:extLst>
          </p:cNvPr>
          <p:cNvSpPr>
            <a:spLocks noChangeShapeType="1"/>
          </p:cNvSpPr>
          <p:nvPr/>
        </p:nvSpPr>
        <p:spPr bwMode="auto">
          <a:xfrm flipH="1">
            <a:off x="5581408" y="4235755"/>
            <a:ext cx="360363" cy="792163"/>
          </a:xfrm>
          <a:prstGeom prst="line">
            <a:avLst/>
          </a:prstGeom>
          <a:noFill/>
          <a:ln w="38100">
            <a:solidFill>
              <a:schemeClr val="tx1"/>
            </a:solidFill>
            <a:round/>
            <a:headEnd/>
            <a:tailEnd/>
          </a:ln>
          <a:effectLst/>
        </p:spPr>
        <p:txBody>
          <a:bodyPr/>
          <a:lstStyle/>
          <a:p>
            <a:endParaRPr lang="zh-TW" altLang="en-US"/>
          </a:p>
        </p:txBody>
      </p:sp>
      <p:sp>
        <p:nvSpPr>
          <p:cNvPr id="103" name="Oval 19">
            <a:extLst>
              <a:ext uri="{FF2B5EF4-FFF2-40B4-BE49-F238E27FC236}">
                <a16:creationId xmlns:a16="http://schemas.microsoft.com/office/drawing/2014/main" id="{15CDFF6A-8BAE-134A-8AFD-016DBE250B1E}"/>
              </a:ext>
            </a:extLst>
          </p:cNvPr>
          <p:cNvSpPr>
            <a:spLocks noChangeArrowheads="1"/>
          </p:cNvSpPr>
          <p:nvPr/>
        </p:nvSpPr>
        <p:spPr bwMode="auto">
          <a:xfrm>
            <a:off x="5294070" y="322769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04" name="Oval 20">
            <a:extLst>
              <a:ext uri="{FF2B5EF4-FFF2-40B4-BE49-F238E27FC236}">
                <a16:creationId xmlns:a16="http://schemas.microsoft.com/office/drawing/2014/main" id="{DA6AD8A9-687B-0C41-9ECE-D9D573CEFAAD}"/>
              </a:ext>
            </a:extLst>
          </p:cNvPr>
          <p:cNvSpPr>
            <a:spLocks noChangeArrowheads="1"/>
          </p:cNvSpPr>
          <p:nvPr/>
        </p:nvSpPr>
        <p:spPr bwMode="auto">
          <a:xfrm>
            <a:off x="4862270" y="401985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105" name="Oval 21">
            <a:extLst>
              <a:ext uri="{FF2B5EF4-FFF2-40B4-BE49-F238E27FC236}">
                <a16:creationId xmlns:a16="http://schemas.microsoft.com/office/drawing/2014/main" id="{F3295DC7-34A8-0941-9B9E-8E909BB53B38}"/>
              </a:ext>
            </a:extLst>
          </p:cNvPr>
          <p:cNvSpPr>
            <a:spLocks noChangeArrowheads="1"/>
          </p:cNvSpPr>
          <p:nvPr/>
        </p:nvSpPr>
        <p:spPr bwMode="auto">
          <a:xfrm>
            <a:off x="5725870" y="401985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106" name="Oval 22">
            <a:extLst>
              <a:ext uri="{FF2B5EF4-FFF2-40B4-BE49-F238E27FC236}">
                <a16:creationId xmlns:a16="http://schemas.microsoft.com/office/drawing/2014/main" id="{27547845-798A-D348-B49C-E3693AADE928}"/>
              </a:ext>
            </a:extLst>
          </p:cNvPr>
          <p:cNvSpPr>
            <a:spLocks noChangeArrowheads="1"/>
          </p:cNvSpPr>
          <p:nvPr/>
        </p:nvSpPr>
        <p:spPr bwMode="auto">
          <a:xfrm>
            <a:off x="5294070" y="481201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110" name="TextBox 109">
            <a:extLst>
              <a:ext uri="{FF2B5EF4-FFF2-40B4-BE49-F238E27FC236}">
                <a16:creationId xmlns:a16="http://schemas.microsoft.com/office/drawing/2014/main" id="{F2281252-700C-0E4E-A8A1-4636DDC7A6EA}"/>
              </a:ext>
            </a:extLst>
          </p:cNvPr>
          <p:cNvSpPr txBox="1"/>
          <p:nvPr/>
        </p:nvSpPr>
        <p:spPr>
          <a:xfrm>
            <a:off x="4962150" y="5482203"/>
            <a:ext cx="3053080" cy="369332"/>
          </a:xfrm>
          <a:prstGeom prst="rect">
            <a:avLst/>
          </a:prstGeom>
          <a:noFill/>
        </p:spPr>
        <p:txBody>
          <a:bodyPr wrap="none" rtlCol="0">
            <a:spAutoFit/>
          </a:bodyPr>
          <a:lstStyle/>
          <a:p>
            <a:r>
              <a:rPr lang="en-US" dirty="0"/>
              <a:t>two bi-connected components</a:t>
            </a:r>
          </a:p>
        </p:txBody>
      </p:sp>
    </p:spTree>
    <p:extLst>
      <p:ext uri="{BB962C8B-B14F-4D97-AF65-F5344CB8AC3E}">
        <p14:creationId xmlns:p14="http://schemas.microsoft.com/office/powerpoint/2010/main" val="67055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18</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Algorithms </a:t>
            </a:r>
          </a:p>
        </p:txBody>
      </p:sp>
      <p:sp>
        <p:nvSpPr>
          <p:cNvPr id="4" name="Content Placeholder 3">
            <a:extLst>
              <a:ext uri="{FF2B5EF4-FFF2-40B4-BE49-F238E27FC236}">
                <a16:creationId xmlns:a16="http://schemas.microsoft.com/office/drawing/2014/main" id="{2B9E4330-7B9F-4B41-9953-6AE9E4C1274E}"/>
              </a:ext>
            </a:extLst>
          </p:cNvPr>
          <p:cNvSpPr>
            <a:spLocks noGrp="1"/>
          </p:cNvSpPr>
          <p:nvPr>
            <p:ph idx="1"/>
          </p:nvPr>
        </p:nvSpPr>
        <p:spPr>
          <a:xfrm>
            <a:off x="628650" y="1295944"/>
            <a:ext cx="7886700" cy="5261164"/>
          </a:xfrm>
        </p:spPr>
        <p:txBody>
          <a:bodyPr>
            <a:normAutofit/>
          </a:bodyPr>
          <a:lstStyle/>
          <a:p>
            <a:r>
              <a:rPr lang="en-US" altLang="zh-TW" dirty="0"/>
              <a:t>Maintain a stack</a:t>
            </a:r>
            <a:r>
              <a:rPr lang="zh-TW" altLang="en-US" dirty="0"/>
              <a:t> </a:t>
            </a:r>
            <a:r>
              <a:rPr lang="en-US" altLang="zh-TW" dirty="0"/>
              <a:t>of traversed edges so far</a:t>
            </a:r>
          </a:p>
          <a:p>
            <a:pPr lvl="1"/>
            <a:r>
              <a:rPr lang="en-US" altLang="zh-TW" dirty="0"/>
              <a:t>This records the “trace” of our traversal</a:t>
            </a:r>
          </a:p>
          <a:p>
            <a:pPr lvl="1"/>
            <a:r>
              <a:rPr lang="en-US" altLang="zh-TW" dirty="0"/>
              <a:t>Edges between decision boundary form a component</a:t>
            </a:r>
          </a:p>
          <a:p>
            <a:r>
              <a:rPr lang="en-US" altLang="zh-TW" dirty="0"/>
              <a:t>When we find a cut vertex</a:t>
            </a:r>
          </a:p>
          <a:p>
            <a:pPr lvl="1"/>
            <a:r>
              <a:rPr lang="en-US" altLang="zh-TW" dirty="0"/>
              <a:t>Pop all edges from the stack until the decision boundary</a:t>
            </a:r>
          </a:p>
          <a:p>
            <a:pPr lvl="1"/>
            <a:endParaRPr lang="en-US" altLang="zh-TW" dirty="0"/>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4278513" y="4942425"/>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3414913" y="4150263"/>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3846713" y="4150263"/>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3414913" y="4942425"/>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3918151" y="4942425"/>
            <a:ext cx="360363" cy="792163"/>
          </a:xfrm>
          <a:prstGeom prst="line">
            <a:avLst/>
          </a:prstGeom>
          <a:noFill/>
          <a:ln w="38100">
            <a:solidFill>
              <a:schemeClr val="tx1"/>
            </a:solidFill>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3630813" y="39343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3199013" y="472652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4062613" y="472652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3630813" y="551868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4854776" y="472652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8" name="Oval 27">
            <a:extLst>
              <a:ext uri="{FF2B5EF4-FFF2-40B4-BE49-F238E27FC236}">
                <a16:creationId xmlns:a16="http://schemas.microsoft.com/office/drawing/2014/main" id="{B3E2E1F3-86DE-4041-880C-2462EC0DEAAB}"/>
              </a:ext>
            </a:extLst>
          </p:cNvPr>
          <p:cNvSpPr/>
          <p:nvPr/>
        </p:nvSpPr>
        <p:spPr>
          <a:xfrm>
            <a:off x="3005769" y="3762271"/>
            <a:ext cx="1633107" cy="243861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Oval 28">
            <a:extLst>
              <a:ext uri="{FF2B5EF4-FFF2-40B4-BE49-F238E27FC236}">
                <a16:creationId xmlns:a16="http://schemas.microsoft.com/office/drawing/2014/main" id="{9B81A674-ABEC-044A-B21B-3BFDB33AD779}"/>
              </a:ext>
            </a:extLst>
          </p:cNvPr>
          <p:cNvSpPr/>
          <p:nvPr/>
        </p:nvSpPr>
        <p:spPr>
          <a:xfrm>
            <a:off x="3894554" y="4403898"/>
            <a:ext cx="1633107" cy="104255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直線單箭頭接點 121">
            <a:extLst>
              <a:ext uri="{FF2B5EF4-FFF2-40B4-BE49-F238E27FC236}">
                <a16:creationId xmlns:a16="http://schemas.microsoft.com/office/drawing/2014/main" id="{06D2AE23-9E28-4E4B-83AE-A91D3ABAD424}"/>
              </a:ext>
            </a:extLst>
          </p:cNvPr>
          <p:cNvCxnSpPr>
            <a:cxnSpLocks/>
            <a:stCxn id="8" idx="0"/>
            <a:endCxn id="20" idx="4"/>
          </p:cNvCxnSpPr>
          <p:nvPr/>
        </p:nvCxnSpPr>
        <p:spPr>
          <a:xfrm flipH="1" flipV="1">
            <a:off x="4278513" y="5158325"/>
            <a:ext cx="1833118" cy="7455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195680B-6698-7244-8C55-0E1CCF58C279}"/>
              </a:ext>
            </a:extLst>
          </p:cNvPr>
          <p:cNvSpPr txBox="1"/>
          <p:nvPr/>
        </p:nvSpPr>
        <p:spPr>
          <a:xfrm>
            <a:off x="4994031" y="5903900"/>
            <a:ext cx="2235200" cy="646331"/>
          </a:xfrm>
          <a:prstGeom prst="rect">
            <a:avLst/>
          </a:prstGeom>
          <a:noFill/>
        </p:spPr>
        <p:txBody>
          <a:bodyPr wrap="square" rtlCol="0">
            <a:spAutoFit/>
          </a:bodyPr>
          <a:lstStyle/>
          <a:p>
            <a:r>
              <a:rPr lang="en-US" dirty="0"/>
              <a:t>Decision boundary on cut vertex</a:t>
            </a:r>
          </a:p>
        </p:txBody>
      </p:sp>
    </p:spTree>
    <p:extLst>
      <p:ext uri="{BB962C8B-B14F-4D97-AF65-F5344CB8AC3E}">
        <p14:creationId xmlns:p14="http://schemas.microsoft.com/office/powerpoint/2010/main" val="12779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19</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extLst>
              <p:ext uri="{D42A27DB-BD31-4B8C-83A1-F6EECF244321}">
                <p14:modId xmlns:p14="http://schemas.microsoft.com/office/powerpoint/2010/main" val="3296040059"/>
              </p:ext>
            </p:extLst>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Tree>
    <p:extLst>
      <p:ext uri="{BB962C8B-B14F-4D97-AF65-F5344CB8AC3E}">
        <p14:creationId xmlns:p14="http://schemas.microsoft.com/office/powerpoint/2010/main" val="61026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51927-EBC1-484E-955E-9B4D9D19D438}"/>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A85D209F-BBA9-CA4E-95D6-F483AEE6F36A}"/>
              </a:ext>
            </a:extLst>
          </p:cNvPr>
          <p:cNvSpPr>
            <a:spLocks noGrp="1"/>
          </p:cNvSpPr>
          <p:nvPr>
            <p:ph type="title"/>
          </p:nvPr>
        </p:nvSpPr>
        <p:spPr/>
        <p:txBody>
          <a:bodyPr/>
          <a:lstStyle/>
          <a:p>
            <a:r>
              <a:rPr lang="en-US" dirty="0"/>
              <a:t>Graph Traversal</a:t>
            </a:r>
          </a:p>
        </p:txBody>
      </p:sp>
      <p:sp>
        <p:nvSpPr>
          <p:cNvPr id="4" name="Content Placeholder 3">
            <a:extLst>
              <a:ext uri="{FF2B5EF4-FFF2-40B4-BE49-F238E27FC236}">
                <a16:creationId xmlns:a16="http://schemas.microsoft.com/office/drawing/2014/main" id="{F2E6AAF2-DC4D-8D4A-9B05-0B52B7A616DE}"/>
              </a:ext>
            </a:extLst>
          </p:cNvPr>
          <p:cNvSpPr>
            <a:spLocks noGrp="1"/>
          </p:cNvSpPr>
          <p:nvPr>
            <p:ph idx="1"/>
          </p:nvPr>
        </p:nvSpPr>
        <p:spPr/>
        <p:txBody>
          <a:bodyPr/>
          <a:lstStyle/>
          <a:p>
            <a:r>
              <a:rPr lang="en-US" altLang="zh-TW" dirty="0"/>
              <a:t>Depth First Search (DFS)</a:t>
            </a:r>
          </a:p>
          <a:p>
            <a:pPr lvl="1"/>
            <a:r>
              <a:rPr lang="en-US" altLang="zh-TW" dirty="0">
                <a:solidFill>
                  <a:schemeClr val="tx2">
                    <a:lumMod val="60000"/>
                    <a:lumOff val="40000"/>
                  </a:schemeClr>
                </a:solidFill>
              </a:rPr>
              <a:t>Stack </a:t>
            </a:r>
          </a:p>
          <a:p>
            <a:pPr lvl="1"/>
            <a:r>
              <a:rPr lang="en-US" dirty="0"/>
              <a:t>The algorithm starts at the root node (selecting some arbitrary node as the root node in the case of a graph) and explores as far as possible along each branch before backtracking.</a:t>
            </a:r>
            <a:endParaRPr lang="en-US" altLang="zh-TW" dirty="0">
              <a:solidFill>
                <a:schemeClr val="tx2">
                  <a:lumMod val="60000"/>
                  <a:lumOff val="40000"/>
                </a:schemeClr>
              </a:solidFill>
            </a:endParaRPr>
          </a:p>
          <a:p>
            <a:r>
              <a:rPr lang="en-US" altLang="zh-TW" dirty="0"/>
              <a:t>Breadth First Search (BFS)</a:t>
            </a:r>
          </a:p>
          <a:p>
            <a:pPr lvl="1"/>
            <a:r>
              <a:rPr lang="en-US" altLang="zh-TW" dirty="0">
                <a:solidFill>
                  <a:schemeClr val="accent5">
                    <a:lumMod val="75000"/>
                  </a:schemeClr>
                </a:solidFill>
              </a:rPr>
              <a:t>Queue</a:t>
            </a:r>
          </a:p>
          <a:p>
            <a:pPr lvl="1"/>
            <a:r>
              <a:rPr lang="en-US" dirty="0"/>
              <a:t>The algorithm starts at the root node, and explores all of the neighbor nodes at the present depth prior to moving on to the nodes at the next depth level.</a:t>
            </a:r>
            <a:endParaRPr lang="en-US" altLang="zh-TW" dirty="0">
              <a:solidFill>
                <a:schemeClr val="accent5">
                  <a:lumMod val="75000"/>
                </a:schemeClr>
              </a:solidFill>
            </a:endParaRPr>
          </a:p>
          <a:p>
            <a:pPr>
              <a:buNone/>
            </a:pPr>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altLang="zh-TW" dirty="0">
              <a:solidFill>
                <a:schemeClr val="accent5">
                  <a:lumMod val="75000"/>
                </a:schemeClr>
              </a:solidFill>
            </a:endParaRPr>
          </a:p>
          <a:p>
            <a:endParaRPr lang="en-US" dirty="0"/>
          </a:p>
        </p:txBody>
      </p:sp>
    </p:spTree>
    <p:extLst>
      <p:ext uri="{BB962C8B-B14F-4D97-AF65-F5344CB8AC3E}">
        <p14:creationId xmlns:p14="http://schemas.microsoft.com/office/powerpoint/2010/main" val="113345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20</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extLst>
              <p:ext uri="{D42A27DB-BD31-4B8C-83A1-F6EECF244321}">
                <p14:modId xmlns:p14="http://schemas.microsoft.com/office/powerpoint/2010/main" val="476838768"/>
              </p:ext>
            </p:extLst>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2/2</a:t>
            </a:r>
          </a:p>
        </p:txBody>
      </p:sp>
    </p:spTree>
    <p:extLst>
      <p:ext uri="{BB962C8B-B14F-4D97-AF65-F5344CB8AC3E}">
        <p14:creationId xmlns:p14="http://schemas.microsoft.com/office/powerpoint/2010/main" val="1710300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21</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extLst>
              <p:ext uri="{D42A27DB-BD31-4B8C-83A1-F6EECF244321}">
                <p14:modId xmlns:p14="http://schemas.microsoft.com/office/powerpoint/2010/main" val="2926515709"/>
              </p:ext>
            </p:extLst>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tc>
                <a:tc>
                  <a:txBody>
                    <a:bodyPr/>
                    <a:lstStyle/>
                    <a:p>
                      <a:r>
                        <a:rPr lang="en-US" dirty="0"/>
                        <a:t>1</a:t>
                      </a:r>
                      <a:r>
                        <a:rPr lang="en-US" dirty="0">
                          <a:sym typeface="Wingdings" pitchFamily="2" charset="2"/>
                        </a:rPr>
                        <a:t>2</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2/2</a:t>
            </a:r>
          </a:p>
        </p:txBody>
      </p:sp>
      <p:sp>
        <p:nvSpPr>
          <p:cNvPr id="25" name="Text Box 58">
            <a:extLst>
              <a:ext uri="{FF2B5EF4-FFF2-40B4-BE49-F238E27FC236}">
                <a16:creationId xmlns:a16="http://schemas.microsoft.com/office/drawing/2014/main" id="{30E34B0E-35E3-7F41-B86D-4C4A64008899}"/>
              </a:ext>
            </a:extLst>
          </p:cNvPr>
          <p:cNvSpPr txBox="1">
            <a:spLocks noChangeArrowheads="1"/>
          </p:cNvSpPr>
          <p:nvPr/>
        </p:nvSpPr>
        <p:spPr bwMode="auto">
          <a:xfrm>
            <a:off x="333742" y="3243580"/>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3/3</a:t>
            </a:r>
          </a:p>
        </p:txBody>
      </p:sp>
    </p:spTree>
    <p:extLst>
      <p:ext uri="{BB962C8B-B14F-4D97-AF65-F5344CB8AC3E}">
        <p14:creationId xmlns:p14="http://schemas.microsoft.com/office/powerpoint/2010/main" val="2371158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22</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extLst>
              <p:ext uri="{D42A27DB-BD31-4B8C-83A1-F6EECF244321}">
                <p14:modId xmlns:p14="http://schemas.microsoft.com/office/powerpoint/2010/main" val="2409398033"/>
              </p:ext>
            </p:extLst>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tc>
                <a:tc>
                  <a:txBody>
                    <a:bodyPr/>
                    <a:lstStyle/>
                    <a:p>
                      <a:r>
                        <a:rPr lang="en-US"/>
                        <a:t>1</a:t>
                      </a:r>
                      <a:r>
                        <a:rPr lang="en-US">
                          <a:sym typeface="Wingdings" pitchFamily="2" charset="2"/>
                        </a:rPr>
                        <a:t>2</a:t>
                      </a:r>
                      <a:endParaRPr lang="en-US" dirty="0"/>
                    </a:p>
                  </a:txBody>
                  <a:tcPr/>
                </a:tc>
                <a:tc>
                  <a:txBody>
                    <a:bodyPr/>
                    <a:lstStyle/>
                    <a:p>
                      <a:r>
                        <a:rPr lang="en-US" dirty="0"/>
                        <a:t>2</a:t>
                      </a:r>
                      <a:r>
                        <a:rPr lang="en-US" dirty="0">
                          <a:sym typeface="Wingdings" pitchFamily="2" charset="2"/>
                        </a:rPr>
                        <a:t>4</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2/2</a:t>
            </a:r>
          </a:p>
        </p:txBody>
      </p:sp>
      <p:sp>
        <p:nvSpPr>
          <p:cNvPr id="25" name="Text Box 58">
            <a:extLst>
              <a:ext uri="{FF2B5EF4-FFF2-40B4-BE49-F238E27FC236}">
                <a16:creationId xmlns:a16="http://schemas.microsoft.com/office/drawing/2014/main" id="{30E34B0E-35E3-7F41-B86D-4C4A64008899}"/>
              </a:ext>
            </a:extLst>
          </p:cNvPr>
          <p:cNvSpPr txBox="1">
            <a:spLocks noChangeArrowheads="1"/>
          </p:cNvSpPr>
          <p:nvPr/>
        </p:nvSpPr>
        <p:spPr bwMode="auto">
          <a:xfrm>
            <a:off x="1303467" y="451587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4/4</a:t>
            </a:r>
          </a:p>
        </p:txBody>
      </p:sp>
      <p:sp>
        <p:nvSpPr>
          <p:cNvPr id="26" name="Text Box 58">
            <a:extLst>
              <a:ext uri="{FF2B5EF4-FFF2-40B4-BE49-F238E27FC236}">
                <a16:creationId xmlns:a16="http://schemas.microsoft.com/office/drawing/2014/main" id="{6AA54CA4-D129-2045-9FDE-30B2E400253F}"/>
              </a:ext>
            </a:extLst>
          </p:cNvPr>
          <p:cNvSpPr txBox="1">
            <a:spLocks noChangeArrowheads="1"/>
          </p:cNvSpPr>
          <p:nvPr/>
        </p:nvSpPr>
        <p:spPr bwMode="auto">
          <a:xfrm>
            <a:off x="486142" y="3395980"/>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3/3</a:t>
            </a:r>
          </a:p>
        </p:txBody>
      </p:sp>
    </p:spTree>
    <p:extLst>
      <p:ext uri="{BB962C8B-B14F-4D97-AF65-F5344CB8AC3E}">
        <p14:creationId xmlns:p14="http://schemas.microsoft.com/office/powerpoint/2010/main" val="516611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23</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prstDash val="sysDash"/>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extLst>
              <p:ext uri="{D42A27DB-BD31-4B8C-83A1-F6EECF244321}">
                <p14:modId xmlns:p14="http://schemas.microsoft.com/office/powerpoint/2010/main" val="1289163185"/>
              </p:ext>
            </p:extLst>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tc>
                <a:tc>
                  <a:txBody>
                    <a:bodyPr/>
                    <a:lstStyle/>
                    <a:p>
                      <a:r>
                        <a:rPr lang="en-US"/>
                        <a:t>1</a:t>
                      </a:r>
                      <a:r>
                        <a:rPr lang="en-US">
                          <a:sym typeface="Wingdings" pitchFamily="2" charset="2"/>
                        </a:rPr>
                        <a:t>2</a:t>
                      </a:r>
                      <a:endParaRPr lang="en-US" dirty="0"/>
                    </a:p>
                  </a:txBody>
                  <a:tcPr/>
                </a:tc>
                <a:tc>
                  <a:txBody>
                    <a:bodyPr/>
                    <a:lstStyle/>
                    <a:p>
                      <a:r>
                        <a:rPr lang="en-US" dirty="0"/>
                        <a:t>2</a:t>
                      </a:r>
                      <a:r>
                        <a:rPr lang="en-US" dirty="0">
                          <a:sym typeface="Wingdings" pitchFamily="2" charset="2"/>
                        </a:rPr>
                        <a:t>4</a:t>
                      </a:r>
                      <a:endParaRPr lang="en-US" dirty="0"/>
                    </a:p>
                  </a:txBody>
                  <a:tcPr/>
                </a:tc>
                <a:tc>
                  <a:txBody>
                    <a:bodyPr/>
                    <a:lstStyle/>
                    <a:p>
                      <a:r>
                        <a:rPr lang="en-US" dirty="0"/>
                        <a:t>4</a:t>
                      </a:r>
                      <a:r>
                        <a:rPr lang="en-US" dirty="0">
                          <a:sym typeface="Wingdings" pitchFamily="2" charset="2"/>
                        </a:rPr>
                        <a:t>3</a:t>
                      </a:r>
                      <a:endParaRPr lang="en-US" dirty="0"/>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2/2</a:t>
            </a:r>
          </a:p>
        </p:txBody>
      </p:sp>
      <p:sp>
        <p:nvSpPr>
          <p:cNvPr id="25" name="Text Box 58">
            <a:extLst>
              <a:ext uri="{FF2B5EF4-FFF2-40B4-BE49-F238E27FC236}">
                <a16:creationId xmlns:a16="http://schemas.microsoft.com/office/drawing/2014/main" id="{30E34B0E-35E3-7F41-B86D-4C4A64008899}"/>
              </a:ext>
            </a:extLst>
          </p:cNvPr>
          <p:cNvSpPr txBox="1">
            <a:spLocks noChangeArrowheads="1"/>
          </p:cNvSpPr>
          <p:nvPr/>
        </p:nvSpPr>
        <p:spPr bwMode="auto">
          <a:xfrm>
            <a:off x="1303467" y="451587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26" name="Text Box 58">
            <a:extLst>
              <a:ext uri="{FF2B5EF4-FFF2-40B4-BE49-F238E27FC236}">
                <a16:creationId xmlns:a16="http://schemas.microsoft.com/office/drawing/2014/main" id="{6AA54CA4-D129-2045-9FDE-30B2E400253F}"/>
              </a:ext>
            </a:extLst>
          </p:cNvPr>
          <p:cNvSpPr txBox="1">
            <a:spLocks noChangeArrowheads="1"/>
          </p:cNvSpPr>
          <p:nvPr/>
        </p:nvSpPr>
        <p:spPr bwMode="auto">
          <a:xfrm>
            <a:off x="486142" y="3395980"/>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3/3</a:t>
            </a:r>
          </a:p>
        </p:txBody>
      </p:sp>
    </p:spTree>
    <p:extLst>
      <p:ext uri="{BB962C8B-B14F-4D97-AF65-F5344CB8AC3E}">
        <p14:creationId xmlns:p14="http://schemas.microsoft.com/office/powerpoint/2010/main" val="256290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24</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prstDash val="sysDash"/>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tc>
                <a:tc>
                  <a:txBody>
                    <a:bodyPr/>
                    <a:lstStyle/>
                    <a:p>
                      <a:r>
                        <a:rPr lang="en-US"/>
                        <a:t>1</a:t>
                      </a:r>
                      <a:r>
                        <a:rPr lang="en-US">
                          <a:sym typeface="Wingdings" pitchFamily="2" charset="2"/>
                        </a:rPr>
                        <a:t>2</a:t>
                      </a:r>
                      <a:endParaRPr lang="en-US" dirty="0"/>
                    </a:p>
                  </a:txBody>
                  <a:tcPr/>
                </a:tc>
                <a:tc>
                  <a:txBody>
                    <a:bodyPr/>
                    <a:lstStyle/>
                    <a:p>
                      <a:r>
                        <a:rPr lang="en-US" dirty="0"/>
                        <a:t>2</a:t>
                      </a:r>
                      <a:r>
                        <a:rPr lang="en-US" dirty="0">
                          <a:sym typeface="Wingdings" pitchFamily="2" charset="2"/>
                        </a:rPr>
                        <a:t>4</a:t>
                      </a:r>
                      <a:endParaRPr lang="en-US" dirty="0"/>
                    </a:p>
                  </a:txBody>
                  <a:tcPr/>
                </a:tc>
                <a:tc>
                  <a:txBody>
                    <a:bodyPr/>
                    <a:lstStyle/>
                    <a:p>
                      <a:r>
                        <a:rPr lang="en-US" dirty="0"/>
                        <a:t>4</a:t>
                      </a:r>
                      <a:r>
                        <a:rPr lang="en-US" dirty="0">
                          <a:sym typeface="Wingdings" pitchFamily="2" charset="2"/>
                        </a:rPr>
                        <a:t>3</a:t>
                      </a:r>
                      <a:endParaRPr lang="en-US" dirty="0"/>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2/2</a:t>
            </a:r>
          </a:p>
        </p:txBody>
      </p:sp>
      <p:sp>
        <p:nvSpPr>
          <p:cNvPr id="25" name="Text Box 58">
            <a:extLst>
              <a:ext uri="{FF2B5EF4-FFF2-40B4-BE49-F238E27FC236}">
                <a16:creationId xmlns:a16="http://schemas.microsoft.com/office/drawing/2014/main" id="{30E34B0E-35E3-7F41-B86D-4C4A64008899}"/>
              </a:ext>
            </a:extLst>
          </p:cNvPr>
          <p:cNvSpPr txBox="1">
            <a:spLocks noChangeArrowheads="1"/>
          </p:cNvSpPr>
          <p:nvPr/>
        </p:nvSpPr>
        <p:spPr bwMode="auto">
          <a:xfrm>
            <a:off x="1303467" y="451587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26" name="Text Box 58">
            <a:extLst>
              <a:ext uri="{FF2B5EF4-FFF2-40B4-BE49-F238E27FC236}">
                <a16:creationId xmlns:a16="http://schemas.microsoft.com/office/drawing/2014/main" id="{6AA54CA4-D129-2045-9FDE-30B2E400253F}"/>
              </a:ext>
            </a:extLst>
          </p:cNvPr>
          <p:cNvSpPr txBox="1">
            <a:spLocks noChangeArrowheads="1"/>
          </p:cNvSpPr>
          <p:nvPr/>
        </p:nvSpPr>
        <p:spPr bwMode="auto">
          <a:xfrm>
            <a:off x="486142" y="3395980"/>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Tree>
    <p:extLst>
      <p:ext uri="{BB962C8B-B14F-4D97-AF65-F5344CB8AC3E}">
        <p14:creationId xmlns:p14="http://schemas.microsoft.com/office/powerpoint/2010/main" val="1726903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25</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prstDash val="sysDash"/>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rgbClr val="FF0000"/>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tc>
                <a:tc>
                  <a:txBody>
                    <a:bodyPr/>
                    <a:lstStyle/>
                    <a:p>
                      <a:r>
                        <a:rPr lang="en-US"/>
                        <a:t>1</a:t>
                      </a:r>
                      <a:r>
                        <a:rPr lang="en-US">
                          <a:sym typeface="Wingdings" pitchFamily="2" charset="2"/>
                        </a:rPr>
                        <a:t>2</a:t>
                      </a:r>
                      <a:endParaRPr lang="en-US" dirty="0"/>
                    </a:p>
                  </a:txBody>
                  <a:tcPr/>
                </a:tc>
                <a:tc>
                  <a:txBody>
                    <a:bodyPr/>
                    <a:lstStyle/>
                    <a:p>
                      <a:r>
                        <a:rPr lang="en-US" dirty="0"/>
                        <a:t>2</a:t>
                      </a:r>
                      <a:r>
                        <a:rPr lang="en-US" dirty="0">
                          <a:sym typeface="Wingdings" pitchFamily="2" charset="2"/>
                        </a:rPr>
                        <a:t>4</a:t>
                      </a:r>
                      <a:endParaRPr lang="en-US" dirty="0"/>
                    </a:p>
                  </a:txBody>
                  <a:tcPr/>
                </a:tc>
                <a:tc>
                  <a:txBody>
                    <a:bodyPr/>
                    <a:lstStyle/>
                    <a:p>
                      <a:r>
                        <a:rPr lang="en-US" dirty="0"/>
                        <a:t>4</a:t>
                      </a:r>
                      <a:r>
                        <a:rPr lang="en-US" dirty="0">
                          <a:sym typeface="Wingdings" pitchFamily="2" charset="2"/>
                        </a:rPr>
                        <a:t>3</a:t>
                      </a:r>
                      <a:endParaRPr lang="en-US" dirty="0"/>
                    </a:p>
                  </a:txBody>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2/1</a:t>
            </a:r>
          </a:p>
        </p:txBody>
      </p:sp>
      <p:sp>
        <p:nvSpPr>
          <p:cNvPr id="25" name="Text Box 58">
            <a:extLst>
              <a:ext uri="{FF2B5EF4-FFF2-40B4-BE49-F238E27FC236}">
                <a16:creationId xmlns:a16="http://schemas.microsoft.com/office/drawing/2014/main" id="{30E34B0E-35E3-7F41-B86D-4C4A64008899}"/>
              </a:ext>
            </a:extLst>
          </p:cNvPr>
          <p:cNvSpPr txBox="1">
            <a:spLocks noChangeArrowheads="1"/>
          </p:cNvSpPr>
          <p:nvPr/>
        </p:nvSpPr>
        <p:spPr bwMode="auto">
          <a:xfrm>
            <a:off x="1303467" y="451587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26" name="Text Box 58">
            <a:extLst>
              <a:ext uri="{FF2B5EF4-FFF2-40B4-BE49-F238E27FC236}">
                <a16:creationId xmlns:a16="http://schemas.microsoft.com/office/drawing/2014/main" id="{6AA54CA4-D129-2045-9FDE-30B2E400253F}"/>
              </a:ext>
            </a:extLst>
          </p:cNvPr>
          <p:cNvSpPr txBox="1">
            <a:spLocks noChangeArrowheads="1"/>
          </p:cNvSpPr>
          <p:nvPr/>
        </p:nvSpPr>
        <p:spPr bwMode="auto">
          <a:xfrm>
            <a:off x="486142" y="3395980"/>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
        <p:nvSpPr>
          <p:cNvPr id="27" name="TextBox 26">
            <a:extLst>
              <a:ext uri="{FF2B5EF4-FFF2-40B4-BE49-F238E27FC236}">
                <a16:creationId xmlns:a16="http://schemas.microsoft.com/office/drawing/2014/main" id="{4A8434E3-89AE-344D-8F99-C3F3229BB125}"/>
              </a:ext>
            </a:extLst>
          </p:cNvPr>
          <p:cNvSpPr txBox="1"/>
          <p:nvPr/>
        </p:nvSpPr>
        <p:spPr>
          <a:xfrm>
            <a:off x="2132380" y="3844861"/>
            <a:ext cx="2235200" cy="646331"/>
          </a:xfrm>
          <a:prstGeom prst="rect">
            <a:avLst/>
          </a:prstGeom>
          <a:noFill/>
        </p:spPr>
        <p:txBody>
          <a:bodyPr wrap="square" rtlCol="0">
            <a:spAutoFit/>
          </a:bodyPr>
          <a:lstStyle/>
          <a:p>
            <a:r>
              <a:rPr lang="en-US" dirty="0"/>
              <a:t>Decision boundary on cut vertex 3</a:t>
            </a:r>
          </a:p>
        </p:txBody>
      </p:sp>
    </p:spTree>
    <p:extLst>
      <p:ext uri="{BB962C8B-B14F-4D97-AF65-F5344CB8AC3E}">
        <p14:creationId xmlns:p14="http://schemas.microsoft.com/office/powerpoint/2010/main" val="1865834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2EED6-1265-674E-B678-C4AA3FC36A1C}"/>
              </a:ext>
            </a:extLst>
          </p:cNvPr>
          <p:cNvSpPr>
            <a:spLocks noGrp="1"/>
          </p:cNvSpPr>
          <p:nvPr>
            <p:ph type="sldNum" sz="quarter" idx="12"/>
          </p:nvPr>
        </p:nvSpPr>
        <p:spPr/>
        <p:txBody>
          <a:bodyPr/>
          <a:lstStyle/>
          <a:p>
            <a:fld id="{4E77BC79-9480-1042-96E1-82B94DA0811E}" type="slidenum">
              <a:rPr lang="en-US" smtClean="0"/>
              <a:t>26</a:t>
            </a:fld>
            <a:endParaRPr lang="en-US"/>
          </a:p>
        </p:txBody>
      </p:sp>
      <p:sp>
        <p:nvSpPr>
          <p:cNvPr id="3" name="Title 2">
            <a:extLst>
              <a:ext uri="{FF2B5EF4-FFF2-40B4-BE49-F238E27FC236}">
                <a16:creationId xmlns:a16="http://schemas.microsoft.com/office/drawing/2014/main" id="{87018D36-D565-714F-BB12-E9CD41BE6A8F}"/>
              </a:ext>
            </a:extLst>
          </p:cNvPr>
          <p:cNvSpPr>
            <a:spLocks noGrp="1"/>
          </p:cNvSpPr>
          <p:nvPr>
            <p:ph type="title"/>
          </p:nvPr>
        </p:nvSpPr>
        <p:spPr/>
        <p:txBody>
          <a:bodyPr/>
          <a:lstStyle/>
          <a:p>
            <a:r>
              <a:rPr lang="en-US" dirty="0"/>
              <a:t>Example</a:t>
            </a:r>
          </a:p>
        </p:txBody>
      </p:sp>
      <p:sp>
        <p:nvSpPr>
          <p:cNvPr id="7" name="Line 8">
            <a:extLst>
              <a:ext uri="{FF2B5EF4-FFF2-40B4-BE49-F238E27FC236}">
                <a16:creationId xmlns:a16="http://schemas.microsoft.com/office/drawing/2014/main" id="{26B789A4-28A5-704F-BEDF-ED4111C21C4C}"/>
              </a:ext>
            </a:extLst>
          </p:cNvPr>
          <p:cNvSpPr>
            <a:spLocks noChangeShapeType="1"/>
          </p:cNvSpPr>
          <p:nvPr/>
        </p:nvSpPr>
        <p:spPr bwMode="auto">
          <a:xfrm flipH="1">
            <a:off x="1989504" y="3429000"/>
            <a:ext cx="792163" cy="0"/>
          </a:xfrm>
          <a:prstGeom prst="line">
            <a:avLst/>
          </a:prstGeom>
          <a:noFill/>
          <a:ln w="38100">
            <a:solidFill>
              <a:schemeClr val="tx1"/>
            </a:solidFill>
            <a:round/>
            <a:headEnd/>
            <a:tailEnd/>
          </a:ln>
          <a:effectLst/>
        </p:spPr>
        <p:txBody>
          <a:bodyPr/>
          <a:lstStyle/>
          <a:p>
            <a:endParaRPr lang="zh-TW" altLang="en-US"/>
          </a:p>
        </p:txBody>
      </p:sp>
      <p:sp>
        <p:nvSpPr>
          <p:cNvPr id="9" name="Line 10">
            <a:extLst>
              <a:ext uri="{FF2B5EF4-FFF2-40B4-BE49-F238E27FC236}">
                <a16:creationId xmlns:a16="http://schemas.microsoft.com/office/drawing/2014/main" id="{74AC4578-2F0F-AE41-A228-0416F4BEB617}"/>
              </a:ext>
            </a:extLst>
          </p:cNvPr>
          <p:cNvSpPr>
            <a:spLocks noChangeShapeType="1"/>
          </p:cNvSpPr>
          <p:nvPr/>
        </p:nvSpPr>
        <p:spPr bwMode="auto">
          <a:xfrm flipH="1">
            <a:off x="1125904" y="2636838"/>
            <a:ext cx="431800" cy="792163"/>
          </a:xfrm>
          <a:prstGeom prst="line">
            <a:avLst/>
          </a:prstGeom>
          <a:noFill/>
          <a:ln w="38100">
            <a:solidFill>
              <a:schemeClr val="tx1"/>
            </a:solidFill>
            <a:round/>
            <a:headEnd/>
            <a:tailEnd/>
          </a:ln>
          <a:effectLst/>
        </p:spPr>
        <p:txBody>
          <a:bodyPr/>
          <a:lstStyle/>
          <a:p>
            <a:endParaRPr lang="zh-TW" altLang="en-US"/>
          </a:p>
        </p:txBody>
      </p:sp>
      <p:sp>
        <p:nvSpPr>
          <p:cNvPr id="10" name="Line 11">
            <a:extLst>
              <a:ext uri="{FF2B5EF4-FFF2-40B4-BE49-F238E27FC236}">
                <a16:creationId xmlns:a16="http://schemas.microsoft.com/office/drawing/2014/main" id="{B2CA0917-54D0-B44C-BEE5-FCC81CFE1995}"/>
              </a:ext>
            </a:extLst>
          </p:cNvPr>
          <p:cNvSpPr>
            <a:spLocks noChangeShapeType="1"/>
          </p:cNvSpPr>
          <p:nvPr/>
        </p:nvSpPr>
        <p:spPr bwMode="auto">
          <a:xfrm>
            <a:off x="1557704" y="2636838"/>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11" name="Line 12">
            <a:extLst>
              <a:ext uri="{FF2B5EF4-FFF2-40B4-BE49-F238E27FC236}">
                <a16:creationId xmlns:a16="http://schemas.microsoft.com/office/drawing/2014/main" id="{1F43F889-54CD-F643-BAC6-3C602F948D97}"/>
              </a:ext>
            </a:extLst>
          </p:cNvPr>
          <p:cNvSpPr>
            <a:spLocks noChangeShapeType="1"/>
          </p:cNvSpPr>
          <p:nvPr/>
        </p:nvSpPr>
        <p:spPr bwMode="auto">
          <a:xfrm>
            <a:off x="1125904" y="3429000"/>
            <a:ext cx="503238" cy="792163"/>
          </a:xfrm>
          <a:prstGeom prst="line">
            <a:avLst/>
          </a:prstGeom>
          <a:noFill/>
          <a:ln w="38100">
            <a:solidFill>
              <a:schemeClr val="tx1"/>
            </a:solidFill>
            <a:round/>
            <a:headEnd/>
            <a:tailEnd/>
          </a:ln>
          <a:effectLst/>
        </p:spPr>
        <p:txBody>
          <a:bodyPr/>
          <a:lstStyle/>
          <a:p>
            <a:endParaRPr lang="zh-TW" altLang="en-US"/>
          </a:p>
        </p:txBody>
      </p:sp>
      <p:sp>
        <p:nvSpPr>
          <p:cNvPr id="15" name="Line 16">
            <a:extLst>
              <a:ext uri="{FF2B5EF4-FFF2-40B4-BE49-F238E27FC236}">
                <a16:creationId xmlns:a16="http://schemas.microsoft.com/office/drawing/2014/main" id="{B9ADBD4B-8EB7-944C-9197-625208DAFBA2}"/>
              </a:ext>
            </a:extLst>
          </p:cNvPr>
          <p:cNvSpPr>
            <a:spLocks noChangeShapeType="1"/>
          </p:cNvSpPr>
          <p:nvPr/>
        </p:nvSpPr>
        <p:spPr bwMode="auto">
          <a:xfrm flipH="1">
            <a:off x="1629142" y="3429000"/>
            <a:ext cx="360363" cy="792163"/>
          </a:xfrm>
          <a:prstGeom prst="line">
            <a:avLst/>
          </a:prstGeom>
          <a:noFill/>
          <a:ln w="38100">
            <a:solidFill>
              <a:schemeClr val="tx1"/>
            </a:solidFill>
            <a:prstDash val="sysDash"/>
            <a:round/>
            <a:headEnd/>
            <a:tailEnd/>
          </a:ln>
          <a:effectLst/>
        </p:spPr>
        <p:txBody>
          <a:bodyPr/>
          <a:lstStyle/>
          <a:p>
            <a:endParaRPr lang="zh-TW" altLang="en-US"/>
          </a:p>
        </p:txBody>
      </p:sp>
      <p:sp>
        <p:nvSpPr>
          <p:cNvPr id="18" name="Oval 19">
            <a:extLst>
              <a:ext uri="{FF2B5EF4-FFF2-40B4-BE49-F238E27FC236}">
                <a16:creationId xmlns:a16="http://schemas.microsoft.com/office/drawing/2014/main" id="{79EE03A2-2219-4E40-9ADE-E8490B05718E}"/>
              </a:ext>
            </a:extLst>
          </p:cNvPr>
          <p:cNvSpPr>
            <a:spLocks noChangeArrowheads="1"/>
          </p:cNvSpPr>
          <p:nvPr/>
        </p:nvSpPr>
        <p:spPr bwMode="auto">
          <a:xfrm>
            <a:off x="1341804" y="2420938"/>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1</a:t>
            </a:r>
          </a:p>
        </p:txBody>
      </p:sp>
      <p:sp>
        <p:nvSpPr>
          <p:cNvPr id="19" name="Oval 20">
            <a:extLst>
              <a:ext uri="{FF2B5EF4-FFF2-40B4-BE49-F238E27FC236}">
                <a16:creationId xmlns:a16="http://schemas.microsoft.com/office/drawing/2014/main" id="{DA0B9E2C-16BA-664D-AA5F-6B7800ADF857}"/>
              </a:ext>
            </a:extLst>
          </p:cNvPr>
          <p:cNvSpPr>
            <a:spLocks noChangeArrowheads="1"/>
          </p:cNvSpPr>
          <p:nvPr/>
        </p:nvSpPr>
        <p:spPr bwMode="auto">
          <a:xfrm>
            <a:off x="910004"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21">
            <a:extLst>
              <a:ext uri="{FF2B5EF4-FFF2-40B4-BE49-F238E27FC236}">
                <a16:creationId xmlns:a16="http://schemas.microsoft.com/office/drawing/2014/main" id="{D669BD8E-E1BB-7642-903B-54EE3F862298}"/>
              </a:ext>
            </a:extLst>
          </p:cNvPr>
          <p:cNvSpPr>
            <a:spLocks noChangeArrowheads="1"/>
          </p:cNvSpPr>
          <p:nvPr/>
        </p:nvSpPr>
        <p:spPr bwMode="auto">
          <a:xfrm>
            <a:off x="1773604" y="3213100"/>
            <a:ext cx="431800" cy="431800"/>
          </a:xfrm>
          <a:prstGeom prst="ellipse">
            <a:avLst/>
          </a:prstGeom>
          <a:solidFill>
            <a:srgbClr val="FF0000"/>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21" name="Oval 22">
            <a:extLst>
              <a:ext uri="{FF2B5EF4-FFF2-40B4-BE49-F238E27FC236}">
                <a16:creationId xmlns:a16="http://schemas.microsoft.com/office/drawing/2014/main" id="{64E1AA36-CCBA-3744-9F3D-167957ACCBF5}"/>
              </a:ext>
            </a:extLst>
          </p:cNvPr>
          <p:cNvSpPr>
            <a:spLocks noChangeArrowheads="1"/>
          </p:cNvSpPr>
          <p:nvPr/>
        </p:nvSpPr>
        <p:spPr bwMode="auto">
          <a:xfrm>
            <a:off x="1341804" y="4005263"/>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23">
            <a:extLst>
              <a:ext uri="{FF2B5EF4-FFF2-40B4-BE49-F238E27FC236}">
                <a16:creationId xmlns:a16="http://schemas.microsoft.com/office/drawing/2014/main" id="{2425799E-FA9E-B849-99EB-AA4358EF9146}"/>
              </a:ext>
            </a:extLst>
          </p:cNvPr>
          <p:cNvSpPr>
            <a:spLocks noChangeArrowheads="1"/>
          </p:cNvSpPr>
          <p:nvPr/>
        </p:nvSpPr>
        <p:spPr bwMode="auto">
          <a:xfrm>
            <a:off x="2565767" y="321310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graphicFrame>
        <p:nvGraphicFramePr>
          <p:cNvPr id="13" name="Table 12">
            <a:extLst>
              <a:ext uri="{FF2B5EF4-FFF2-40B4-BE49-F238E27FC236}">
                <a16:creationId xmlns:a16="http://schemas.microsoft.com/office/drawing/2014/main" id="{A6268E8C-C340-7943-A196-C7220E8BC2F3}"/>
              </a:ext>
            </a:extLst>
          </p:cNvPr>
          <p:cNvGraphicFramePr>
            <a:graphicFrameLocks noGrp="1"/>
          </p:cNvGraphicFramePr>
          <p:nvPr>
            <p:extLst>
              <p:ext uri="{D42A27DB-BD31-4B8C-83A1-F6EECF244321}">
                <p14:modId xmlns:p14="http://schemas.microsoft.com/office/powerpoint/2010/main" val="3543352802"/>
              </p:ext>
            </p:extLst>
          </p:nvPr>
        </p:nvGraphicFramePr>
        <p:xfrm>
          <a:off x="3595077" y="3243580"/>
          <a:ext cx="4920276" cy="370840"/>
        </p:xfrm>
        <a:graphic>
          <a:graphicData uri="http://schemas.openxmlformats.org/drawingml/2006/table">
            <a:tbl>
              <a:tblPr firstRow="1" bandRow="1">
                <a:tableStyleId>{5940675A-B579-460E-94D1-54222C63F5DA}</a:tableStyleId>
              </a:tblPr>
              <a:tblGrid>
                <a:gridCol w="820046">
                  <a:extLst>
                    <a:ext uri="{9D8B030D-6E8A-4147-A177-3AD203B41FA5}">
                      <a16:colId xmlns:a16="http://schemas.microsoft.com/office/drawing/2014/main" val="314373005"/>
                    </a:ext>
                  </a:extLst>
                </a:gridCol>
                <a:gridCol w="820046">
                  <a:extLst>
                    <a:ext uri="{9D8B030D-6E8A-4147-A177-3AD203B41FA5}">
                      <a16:colId xmlns:a16="http://schemas.microsoft.com/office/drawing/2014/main" val="3910018518"/>
                    </a:ext>
                  </a:extLst>
                </a:gridCol>
                <a:gridCol w="820046">
                  <a:extLst>
                    <a:ext uri="{9D8B030D-6E8A-4147-A177-3AD203B41FA5}">
                      <a16:colId xmlns:a16="http://schemas.microsoft.com/office/drawing/2014/main" val="3961572311"/>
                    </a:ext>
                  </a:extLst>
                </a:gridCol>
                <a:gridCol w="820046">
                  <a:extLst>
                    <a:ext uri="{9D8B030D-6E8A-4147-A177-3AD203B41FA5}">
                      <a16:colId xmlns:a16="http://schemas.microsoft.com/office/drawing/2014/main" val="1936556461"/>
                    </a:ext>
                  </a:extLst>
                </a:gridCol>
                <a:gridCol w="820046">
                  <a:extLst>
                    <a:ext uri="{9D8B030D-6E8A-4147-A177-3AD203B41FA5}">
                      <a16:colId xmlns:a16="http://schemas.microsoft.com/office/drawing/2014/main" val="3415123900"/>
                    </a:ext>
                  </a:extLst>
                </a:gridCol>
                <a:gridCol w="820046">
                  <a:extLst>
                    <a:ext uri="{9D8B030D-6E8A-4147-A177-3AD203B41FA5}">
                      <a16:colId xmlns:a16="http://schemas.microsoft.com/office/drawing/2014/main" val="3600615538"/>
                    </a:ext>
                  </a:extLst>
                </a:gridCol>
              </a:tblGrid>
              <a:tr h="370840">
                <a:tc>
                  <a:txBody>
                    <a:bodyPr/>
                    <a:lstStyle/>
                    <a:p>
                      <a:r>
                        <a:rPr lang="en-US" dirty="0"/>
                        <a:t>-1</a:t>
                      </a:r>
                      <a:r>
                        <a:rPr lang="en-US" dirty="0">
                          <a:sym typeface="Wingdings" pitchFamily="2" charset="2"/>
                        </a:rPr>
                        <a:t>3</a:t>
                      </a:r>
                      <a:endParaRPr lang="en-US" dirty="0"/>
                    </a:p>
                  </a:txBody>
                  <a:tcPr/>
                </a:tc>
                <a:tc>
                  <a:txBody>
                    <a:bodyPr/>
                    <a:lstStyle/>
                    <a:p>
                      <a:r>
                        <a:rPr lang="en-US" dirty="0"/>
                        <a:t>3</a:t>
                      </a:r>
                      <a:r>
                        <a:rPr lang="en-US" dirty="0">
                          <a:sym typeface="Wingdings" pitchFamily="2" charset="2"/>
                        </a:rPr>
                        <a:t>1</a:t>
                      </a:r>
                      <a:endParaRPr lang="en-US" dirty="0"/>
                    </a:p>
                  </a:txBody>
                  <a:tcPr>
                    <a:solidFill>
                      <a:srgbClr val="00FFFF"/>
                    </a:solidFill>
                  </a:tcPr>
                </a:tc>
                <a:tc>
                  <a:txBody>
                    <a:bodyPr/>
                    <a:lstStyle/>
                    <a:p>
                      <a:r>
                        <a:rPr lang="en-US"/>
                        <a:t>1</a:t>
                      </a:r>
                      <a:r>
                        <a:rPr lang="en-US">
                          <a:sym typeface="Wingdings" pitchFamily="2" charset="2"/>
                        </a:rPr>
                        <a:t>2</a:t>
                      </a:r>
                      <a:endParaRPr lang="en-US" dirty="0"/>
                    </a:p>
                  </a:txBody>
                  <a:tcPr>
                    <a:solidFill>
                      <a:srgbClr val="00FFFF"/>
                    </a:solidFill>
                  </a:tcPr>
                </a:tc>
                <a:tc>
                  <a:txBody>
                    <a:bodyPr/>
                    <a:lstStyle/>
                    <a:p>
                      <a:r>
                        <a:rPr lang="en-US" dirty="0"/>
                        <a:t>2</a:t>
                      </a:r>
                      <a:r>
                        <a:rPr lang="en-US" dirty="0">
                          <a:sym typeface="Wingdings" pitchFamily="2" charset="2"/>
                        </a:rPr>
                        <a:t>4</a:t>
                      </a:r>
                      <a:endParaRPr lang="en-US" dirty="0"/>
                    </a:p>
                  </a:txBody>
                  <a:tcPr>
                    <a:solidFill>
                      <a:srgbClr val="00FFFF"/>
                    </a:solidFill>
                  </a:tcPr>
                </a:tc>
                <a:tc>
                  <a:txBody>
                    <a:bodyPr/>
                    <a:lstStyle/>
                    <a:p>
                      <a:r>
                        <a:rPr lang="en-US" dirty="0"/>
                        <a:t>4</a:t>
                      </a:r>
                      <a:r>
                        <a:rPr lang="en-US" dirty="0">
                          <a:sym typeface="Wingdings" pitchFamily="2" charset="2"/>
                        </a:rPr>
                        <a:t>3</a:t>
                      </a:r>
                      <a:endParaRPr lang="en-US" dirty="0"/>
                    </a:p>
                  </a:txBody>
                  <a:tcPr>
                    <a:solidFill>
                      <a:srgbClr val="00FFFF"/>
                    </a:solidFill>
                  </a:tcPr>
                </a:tc>
                <a:tc>
                  <a:txBody>
                    <a:bodyPr/>
                    <a:lstStyle/>
                    <a:p>
                      <a:endParaRPr lang="en-US" dirty="0"/>
                    </a:p>
                  </a:txBody>
                  <a:tcPr/>
                </a:tc>
                <a:extLst>
                  <a:ext uri="{0D108BD9-81ED-4DB2-BD59-A6C34878D82A}">
                    <a16:rowId xmlns:a16="http://schemas.microsoft.com/office/drawing/2014/main" val="126027478"/>
                  </a:ext>
                </a:extLst>
              </a:tr>
            </a:tbl>
          </a:graphicData>
        </a:graphic>
      </p:graphicFrame>
      <p:sp>
        <p:nvSpPr>
          <p:cNvPr id="23" name="Text Box 58">
            <a:extLst>
              <a:ext uri="{FF2B5EF4-FFF2-40B4-BE49-F238E27FC236}">
                <a16:creationId xmlns:a16="http://schemas.microsoft.com/office/drawing/2014/main" id="{738CA7A3-4F77-484D-A151-3F902F177578}"/>
              </a:ext>
            </a:extLst>
          </p:cNvPr>
          <p:cNvSpPr txBox="1">
            <a:spLocks noChangeArrowheads="1"/>
          </p:cNvSpPr>
          <p:nvPr/>
        </p:nvSpPr>
        <p:spPr bwMode="auto">
          <a:xfrm>
            <a:off x="2023428" y="2859707"/>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1/1</a:t>
            </a:r>
          </a:p>
        </p:txBody>
      </p:sp>
      <p:sp>
        <p:nvSpPr>
          <p:cNvPr id="24" name="Text Box 67">
            <a:extLst>
              <a:ext uri="{FF2B5EF4-FFF2-40B4-BE49-F238E27FC236}">
                <a16:creationId xmlns:a16="http://schemas.microsoft.com/office/drawing/2014/main" id="{164CC9D2-B325-F147-984C-6F5044D7C44D}"/>
              </a:ext>
            </a:extLst>
          </p:cNvPr>
          <p:cNvSpPr txBox="1">
            <a:spLocks noChangeArrowheads="1"/>
          </p:cNvSpPr>
          <p:nvPr/>
        </p:nvSpPr>
        <p:spPr bwMode="auto">
          <a:xfrm>
            <a:off x="1061942" y="1572232"/>
            <a:ext cx="927562" cy="369332"/>
          </a:xfrm>
          <a:prstGeom prst="rect">
            <a:avLst/>
          </a:prstGeom>
          <a:noFill/>
          <a:ln w="9525">
            <a:noFill/>
            <a:miter lim="800000"/>
            <a:headEnd/>
            <a:tailEnd/>
          </a:ln>
          <a:effectLst/>
        </p:spPr>
        <p:txBody>
          <a:bodyPr wrap="none">
            <a:spAutoFit/>
          </a:bodyPr>
          <a:lstStyle/>
          <a:p>
            <a:r>
              <a:rPr lang="en-US" altLang="zh-TW" dirty="0" err="1">
                <a:solidFill>
                  <a:srgbClr val="FF0000"/>
                </a:solidFill>
              </a:rPr>
              <a:t>dfn</a:t>
            </a:r>
            <a:r>
              <a:rPr lang="en-US" altLang="zh-TW" dirty="0">
                <a:solidFill>
                  <a:srgbClr val="FF0000"/>
                </a:solidFill>
              </a:rPr>
              <a:t>/low</a:t>
            </a:r>
          </a:p>
        </p:txBody>
      </p:sp>
      <p:sp>
        <p:nvSpPr>
          <p:cNvPr id="17" name="Text Box 58">
            <a:extLst>
              <a:ext uri="{FF2B5EF4-FFF2-40B4-BE49-F238E27FC236}">
                <a16:creationId xmlns:a16="http://schemas.microsoft.com/office/drawing/2014/main" id="{7F563475-E0D3-E248-BE47-99A3B58C2B87}"/>
              </a:ext>
            </a:extLst>
          </p:cNvPr>
          <p:cNvSpPr txBox="1">
            <a:spLocks noChangeArrowheads="1"/>
          </p:cNvSpPr>
          <p:nvPr/>
        </p:nvSpPr>
        <p:spPr bwMode="auto">
          <a:xfrm>
            <a:off x="1284936" y="205609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2/1</a:t>
            </a:r>
          </a:p>
        </p:txBody>
      </p:sp>
      <p:sp>
        <p:nvSpPr>
          <p:cNvPr id="25" name="Text Box 58">
            <a:extLst>
              <a:ext uri="{FF2B5EF4-FFF2-40B4-BE49-F238E27FC236}">
                <a16:creationId xmlns:a16="http://schemas.microsoft.com/office/drawing/2014/main" id="{30E34B0E-35E3-7F41-B86D-4C4A64008899}"/>
              </a:ext>
            </a:extLst>
          </p:cNvPr>
          <p:cNvSpPr txBox="1">
            <a:spLocks noChangeArrowheads="1"/>
          </p:cNvSpPr>
          <p:nvPr/>
        </p:nvSpPr>
        <p:spPr bwMode="auto">
          <a:xfrm>
            <a:off x="1303467" y="4515871"/>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4/1</a:t>
            </a:r>
          </a:p>
        </p:txBody>
      </p:sp>
      <p:sp>
        <p:nvSpPr>
          <p:cNvPr id="26" name="Text Box 58">
            <a:extLst>
              <a:ext uri="{FF2B5EF4-FFF2-40B4-BE49-F238E27FC236}">
                <a16:creationId xmlns:a16="http://schemas.microsoft.com/office/drawing/2014/main" id="{6AA54CA4-D129-2045-9FDE-30B2E400253F}"/>
              </a:ext>
            </a:extLst>
          </p:cNvPr>
          <p:cNvSpPr txBox="1">
            <a:spLocks noChangeArrowheads="1"/>
          </p:cNvSpPr>
          <p:nvPr/>
        </p:nvSpPr>
        <p:spPr bwMode="auto">
          <a:xfrm>
            <a:off x="486142" y="3395980"/>
            <a:ext cx="508473" cy="369332"/>
          </a:xfrm>
          <a:prstGeom prst="rect">
            <a:avLst/>
          </a:prstGeom>
          <a:noFill/>
          <a:ln w="9525">
            <a:noFill/>
            <a:miter lim="800000"/>
            <a:headEnd/>
            <a:tailEnd/>
          </a:ln>
          <a:effectLst/>
        </p:spPr>
        <p:txBody>
          <a:bodyPr wrap="none">
            <a:spAutoFit/>
          </a:bodyPr>
          <a:lstStyle/>
          <a:p>
            <a:r>
              <a:rPr lang="en-US" altLang="zh-TW" dirty="0">
                <a:solidFill>
                  <a:srgbClr val="FF0000"/>
                </a:solidFill>
              </a:rPr>
              <a:t>3/1</a:t>
            </a:r>
          </a:p>
        </p:txBody>
      </p:sp>
      <p:sp>
        <p:nvSpPr>
          <p:cNvPr id="27" name="TextBox 26">
            <a:extLst>
              <a:ext uri="{FF2B5EF4-FFF2-40B4-BE49-F238E27FC236}">
                <a16:creationId xmlns:a16="http://schemas.microsoft.com/office/drawing/2014/main" id="{4A8434E3-89AE-344D-8F99-C3F3229BB125}"/>
              </a:ext>
            </a:extLst>
          </p:cNvPr>
          <p:cNvSpPr txBox="1"/>
          <p:nvPr/>
        </p:nvSpPr>
        <p:spPr>
          <a:xfrm>
            <a:off x="2132379" y="3844861"/>
            <a:ext cx="3255362" cy="646331"/>
          </a:xfrm>
          <a:prstGeom prst="rect">
            <a:avLst/>
          </a:prstGeom>
          <a:noFill/>
        </p:spPr>
        <p:txBody>
          <a:bodyPr wrap="square" rtlCol="0">
            <a:spAutoFit/>
          </a:bodyPr>
          <a:lstStyle/>
          <a:p>
            <a:r>
              <a:rPr lang="en-US" dirty="0"/>
              <a:t>Pop out all edges until 3</a:t>
            </a:r>
            <a:r>
              <a:rPr lang="en-US" dirty="0">
                <a:sym typeface="Wingdings" pitchFamily="2" charset="2"/>
              </a:rPr>
              <a:t>1 to form a bi-connected component</a:t>
            </a:r>
            <a:endParaRPr lang="en-US" dirty="0"/>
          </a:p>
        </p:txBody>
      </p:sp>
      <p:sp>
        <p:nvSpPr>
          <p:cNvPr id="28" name="Line 10">
            <a:extLst>
              <a:ext uri="{FF2B5EF4-FFF2-40B4-BE49-F238E27FC236}">
                <a16:creationId xmlns:a16="http://schemas.microsoft.com/office/drawing/2014/main" id="{EAB81631-33CD-BE4B-A9A1-97C14B672EC8}"/>
              </a:ext>
            </a:extLst>
          </p:cNvPr>
          <p:cNvSpPr>
            <a:spLocks noChangeShapeType="1"/>
          </p:cNvSpPr>
          <p:nvPr/>
        </p:nvSpPr>
        <p:spPr bwMode="auto">
          <a:xfrm flipH="1">
            <a:off x="5570539" y="4202355"/>
            <a:ext cx="431800" cy="792163"/>
          </a:xfrm>
          <a:prstGeom prst="line">
            <a:avLst/>
          </a:prstGeom>
          <a:noFill/>
          <a:ln w="38100">
            <a:solidFill>
              <a:schemeClr val="tx1"/>
            </a:solidFill>
            <a:round/>
            <a:headEnd/>
            <a:tailEnd/>
          </a:ln>
          <a:effectLst/>
        </p:spPr>
        <p:txBody>
          <a:bodyPr/>
          <a:lstStyle/>
          <a:p>
            <a:endParaRPr lang="zh-TW" altLang="en-US"/>
          </a:p>
        </p:txBody>
      </p:sp>
      <p:sp>
        <p:nvSpPr>
          <p:cNvPr id="29" name="Line 11">
            <a:extLst>
              <a:ext uri="{FF2B5EF4-FFF2-40B4-BE49-F238E27FC236}">
                <a16:creationId xmlns:a16="http://schemas.microsoft.com/office/drawing/2014/main" id="{1A6F5C2A-6E82-1B43-9AC2-5FEFF6BF315D}"/>
              </a:ext>
            </a:extLst>
          </p:cNvPr>
          <p:cNvSpPr>
            <a:spLocks noChangeShapeType="1"/>
          </p:cNvSpPr>
          <p:nvPr/>
        </p:nvSpPr>
        <p:spPr bwMode="auto">
          <a:xfrm>
            <a:off x="6002339" y="4202355"/>
            <a:ext cx="431800" cy="792163"/>
          </a:xfrm>
          <a:prstGeom prst="line">
            <a:avLst/>
          </a:prstGeom>
          <a:noFill/>
          <a:ln w="38100">
            <a:solidFill>
              <a:schemeClr val="tx1"/>
            </a:solidFill>
            <a:prstDash val="solid"/>
            <a:round/>
            <a:headEnd/>
            <a:tailEnd/>
          </a:ln>
          <a:effectLst/>
        </p:spPr>
        <p:txBody>
          <a:bodyPr/>
          <a:lstStyle/>
          <a:p>
            <a:endParaRPr lang="zh-TW" altLang="en-US"/>
          </a:p>
        </p:txBody>
      </p:sp>
      <p:sp>
        <p:nvSpPr>
          <p:cNvPr id="30" name="Line 12">
            <a:extLst>
              <a:ext uri="{FF2B5EF4-FFF2-40B4-BE49-F238E27FC236}">
                <a16:creationId xmlns:a16="http://schemas.microsoft.com/office/drawing/2014/main" id="{71B304B6-E358-6347-8E2D-91505BA87164}"/>
              </a:ext>
            </a:extLst>
          </p:cNvPr>
          <p:cNvSpPr>
            <a:spLocks noChangeShapeType="1"/>
          </p:cNvSpPr>
          <p:nvPr/>
        </p:nvSpPr>
        <p:spPr bwMode="auto">
          <a:xfrm>
            <a:off x="5570539" y="4994517"/>
            <a:ext cx="503238" cy="792163"/>
          </a:xfrm>
          <a:prstGeom prst="line">
            <a:avLst/>
          </a:prstGeom>
          <a:noFill/>
          <a:ln w="38100">
            <a:solidFill>
              <a:schemeClr val="tx1"/>
            </a:solidFill>
            <a:round/>
            <a:headEnd/>
            <a:tailEnd/>
          </a:ln>
          <a:effectLst/>
        </p:spPr>
        <p:txBody>
          <a:bodyPr/>
          <a:lstStyle/>
          <a:p>
            <a:endParaRPr lang="zh-TW" altLang="en-US"/>
          </a:p>
        </p:txBody>
      </p:sp>
      <p:sp>
        <p:nvSpPr>
          <p:cNvPr id="31" name="Line 16">
            <a:extLst>
              <a:ext uri="{FF2B5EF4-FFF2-40B4-BE49-F238E27FC236}">
                <a16:creationId xmlns:a16="http://schemas.microsoft.com/office/drawing/2014/main" id="{3CE775C9-C28E-3848-BCC9-EA833614DCE1}"/>
              </a:ext>
            </a:extLst>
          </p:cNvPr>
          <p:cNvSpPr>
            <a:spLocks noChangeShapeType="1"/>
          </p:cNvSpPr>
          <p:nvPr/>
        </p:nvSpPr>
        <p:spPr bwMode="auto">
          <a:xfrm flipH="1">
            <a:off x="6073777" y="4994517"/>
            <a:ext cx="360363" cy="792163"/>
          </a:xfrm>
          <a:prstGeom prst="line">
            <a:avLst/>
          </a:prstGeom>
          <a:noFill/>
          <a:ln w="38100">
            <a:solidFill>
              <a:schemeClr val="tx1"/>
            </a:solidFill>
            <a:round/>
            <a:headEnd/>
            <a:tailEnd/>
          </a:ln>
          <a:effectLst/>
        </p:spPr>
        <p:txBody>
          <a:bodyPr/>
          <a:lstStyle/>
          <a:p>
            <a:endParaRPr lang="zh-TW" altLang="en-US"/>
          </a:p>
        </p:txBody>
      </p:sp>
      <p:sp>
        <p:nvSpPr>
          <p:cNvPr id="32" name="Oval 19">
            <a:extLst>
              <a:ext uri="{FF2B5EF4-FFF2-40B4-BE49-F238E27FC236}">
                <a16:creationId xmlns:a16="http://schemas.microsoft.com/office/drawing/2014/main" id="{BD2D7C49-6700-0548-9A7B-864AA9D2CB75}"/>
              </a:ext>
            </a:extLst>
          </p:cNvPr>
          <p:cNvSpPr>
            <a:spLocks noChangeArrowheads="1"/>
          </p:cNvSpPr>
          <p:nvPr/>
        </p:nvSpPr>
        <p:spPr bwMode="auto">
          <a:xfrm>
            <a:off x="5786439" y="398645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33" name="Oval 20">
            <a:extLst>
              <a:ext uri="{FF2B5EF4-FFF2-40B4-BE49-F238E27FC236}">
                <a16:creationId xmlns:a16="http://schemas.microsoft.com/office/drawing/2014/main" id="{2DA141F5-426E-4A45-BC75-9CB9974526C8}"/>
              </a:ext>
            </a:extLst>
          </p:cNvPr>
          <p:cNvSpPr>
            <a:spLocks noChangeArrowheads="1"/>
          </p:cNvSpPr>
          <p:nvPr/>
        </p:nvSpPr>
        <p:spPr bwMode="auto">
          <a:xfrm>
            <a:off x="5354639" y="477861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34" name="Oval 21">
            <a:extLst>
              <a:ext uri="{FF2B5EF4-FFF2-40B4-BE49-F238E27FC236}">
                <a16:creationId xmlns:a16="http://schemas.microsoft.com/office/drawing/2014/main" id="{9683BF00-5B2D-EE43-AFFE-3F51D09F66C2}"/>
              </a:ext>
            </a:extLst>
          </p:cNvPr>
          <p:cNvSpPr>
            <a:spLocks noChangeArrowheads="1"/>
          </p:cNvSpPr>
          <p:nvPr/>
        </p:nvSpPr>
        <p:spPr bwMode="auto">
          <a:xfrm>
            <a:off x="6218239" y="4778617"/>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35" name="Oval 22">
            <a:extLst>
              <a:ext uri="{FF2B5EF4-FFF2-40B4-BE49-F238E27FC236}">
                <a16:creationId xmlns:a16="http://schemas.microsoft.com/office/drawing/2014/main" id="{B5A1BE3B-6FFE-1042-BE29-AB19E5447381}"/>
              </a:ext>
            </a:extLst>
          </p:cNvPr>
          <p:cNvSpPr>
            <a:spLocks noChangeArrowheads="1"/>
          </p:cNvSpPr>
          <p:nvPr/>
        </p:nvSpPr>
        <p:spPr bwMode="auto">
          <a:xfrm>
            <a:off x="5786439" y="5570780"/>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Tree>
    <p:extLst>
      <p:ext uri="{BB962C8B-B14F-4D97-AF65-F5344CB8AC3E}">
        <p14:creationId xmlns:p14="http://schemas.microsoft.com/office/powerpoint/2010/main" val="1981384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ext&#10;&#10;Description automatically generated">
            <a:extLst>
              <a:ext uri="{FF2B5EF4-FFF2-40B4-BE49-F238E27FC236}">
                <a16:creationId xmlns:a16="http://schemas.microsoft.com/office/drawing/2014/main" id="{B42D5DD8-5C9A-C34A-9130-CCF2C124ACD0}"/>
              </a:ext>
            </a:extLst>
          </p:cNvPr>
          <p:cNvPicPr>
            <a:picLocks noChangeAspect="1"/>
          </p:cNvPicPr>
          <p:nvPr/>
        </p:nvPicPr>
        <p:blipFill>
          <a:blip r:embed="rId3"/>
          <a:stretch>
            <a:fillRect/>
          </a:stretch>
        </p:blipFill>
        <p:spPr>
          <a:xfrm>
            <a:off x="767617" y="1311725"/>
            <a:ext cx="7608765" cy="5294866"/>
          </a:xfrm>
          <a:prstGeom prst="rect">
            <a:avLst/>
          </a:prstGeom>
        </p:spPr>
      </p:pic>
      <p:sp>
        <p:nvSpPr>
          <p:cNvPr id="2" name="Slide Number Placeholder 1">
            <a:extLst>
              <a:ext uri="{FF2B5EF4-FFF2-40B4-BE49-F238E27FC236}">
                <a16:creationId xmlns:a16="http://schemas.microsoft.com/office/drawing/2014/main" id="{84457B5F-9F39-8E41-A46F-E2F12E8FE717}"/>
              </a:ext>
            </a:extLst>
          </p:cNvPr>
          <p:cNvSpPr>
            <a:spLocks noGrp="1"/>
          </p:cNvSpPr>
          <p:nvPr>
            <p:ph type="sldNum" sz="quarter" idx="12"/>
          </p:nvPr>
        </p:nvSpPr>
        <p:spPr/>
        <p:txBody>
          <a:bodyPr/>
          <a:lstStyle/>
          <a:p>
            <a:fld id="{4E77BC79-9480-1042-96E1-82B94DA0811E}" type="slidenum">
              <a:rPr lang="en-US" smtClean="0"/>
              <a:t>27</a:t>
            </a:fld>
            <a:endParaRPr lang="en-US"/>
          </a:p>
        </p:txBody>
      </p:sp>
      <p:sp>
        <p:nvSpPr>
          <p:cNvPr id="3" name="Title 2">
            <a:extLst>
              <a:ext uri="{FF2B5EF4-FFF2-40B4-BE49-F238E27FC236}">
                <a16:creationId xmlns:a16="http://schemas.microsoft.com/office/drawing/2014/main" id="{652C75D4-A4F0-0242-82B3-AB7D0C4FCE1E}"/>
              </a:ext>
            </a:extLst>
          </p:cNvPr>
          <p:cNvSpPr>
            <a:spLocks noGrp="1"/>
          </p:cNvSpPr>
          <p:nvPr>
            <p:ph type="title"/>
          </p:nvPr>
        </p:nvSpPr>
        <p:spPr/>
        <p:txBody>
          <a:bodyPr/>
          <a:lstStyle/>
          <a:p>
            <a:r>
              <a:rPr lang="en-US" dirty="0"/>
              <a:t>Implementation Details</a:t>
            </a:r>
          </a:p>
        </p:txBody>
      </p:sp>
      <p:sp>
        <p:nvSpPr>
          <p:cNvPr id="10" name="Rounded Rectangle 9">
            <a:extLst>
              <a:ext uri="{FF2B5EF4-FFF2-40B4-BE49-F238E27FC236}">
                <a16:creationId xmlns:a16="http://schemas.microsoft.com/office/drawing/2014/main" id="{9E341872-3F1B-D841-A9D8-1D8D9657E8C7}"/>
              </a:ext>
            </a:extLst>
          </p:cNvPr>
          <p:cNvSpPr/>
          <p:nvPr/>
        </p:nvSpPr>
        <p:spPr>
          <a:xfrm>
            <a:off x="1430215" y="2188308"/>
            <a:ext cx="5400431" cy="273538"/>
          </a:xfrm>
          <a:prstGeom prst="round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9EF6A5C-195F-C249-81E9-A4A557E8F9ED}"/>
              </a:ext>
            </a:extLst>
          </p:cNvPr>
          <p:cNvSpPr/>
          <p:nvPr/>
        </p:nvSpPr>
        <p:spPr>
          <a:xfrm>
            <a:off x="1711569" y="3363818"/>
            <a:ext cx="6244493" cy="2427381"/>
          </a:xfrm>
          <a:prstGeom prst="round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A7CC3E2B-804D-8F4D-BFF3-2300721C32EB}"/>
              </a:ext>
            </a:extLst>
          </p:cNvPr>
          <p:cNvSpPr txBox="1"/>
          <p:nvPr/>
        </p:nvSpPr>
        <p:spPr>
          <a:xfrm>
            <a:off x="6424246" y="2969097"/>
            <a:ext cx="1824282" cy="369332"/>
          </a:xfrm>
          <a:prstGeom prst="rect">
            <a:avLst/>
          </a:prstGeom>
          <a:noFill/>
        </p:spPr>
        <p:txBody>
          <a:bodyPr wrap="none" rtlCol="0">
            <a:spAutoFit/>
          </a:bodyPr>
          <a:lstStyle/>
          <a:p>
            <a:r>
              <a:rPr lang="en-US" dirty="0">
                <a:solidFill>
                  <a:srgbClr val="FF0000"/>
                </a:solidFill>
              </a:rPr>
              <a:t>Cut vertex found!</a:t>
            </a:r>
          </a:p>
        </p:txBody>
      </p:sp>
      <p:sp>
        <p:nvSpPr>
          <p:cNvPr id="13" name="Rounded Rectangle 12">
            <a:extLst>
              <a:ext uri="{FF2B5EF4-FFF2-40B4-BE49-F238E27FC236}">
                <a16:creationId xmlns:a16="http://schemas.microsoft.com/office/drawing/2014/main" id="{EC0B6D73-3671-484E-B907-112BFD99C66A}"/>
              </a:ext>
            </a:extLst>
          </p:cNvPr>
          <p:cNvSpPr/>
          <p:nvPr/>
        </p:nvSpPr>
        <p:spPr>
          <a:xfrm>
            <a:off x="1499124" y="5957266"/>
            <a:ext cx="6749404" cy="365125"/>
          </a:xfrm>
          <a:prstGeom prst="round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4EED2F4F-82FA-C448-ACE5-4611A749EEAE}"/>
              </a:ext>
            </a:extLst>
          </p:cNvPr>
          <p:cNvSpPr txBox="1"/>
          <p:nvPr/>
        </p:nvSpPr>
        <p:spPr>
          <a:xfrm>
            <a:off x="5918505" y="6332326"/>
            <a:ext cx="1606915" cy="369332"/>
          </a:xfrm>
          <a:prstGeom prst="rect">
            <a:avLst/>
          </a:prstGeom>
          <a:noFill/>
        </p:spPr>
        <p:txBody>
          <a:bodyPr wrap="none" rtlCol="0">
            <a:spAutoFit/>
          </a:bodyPr>
          <a:lstStyle/>
          <a:p>
            <a:r>
              <a:rPr lang="en-US" dirty="0">
                <a:solidFill>
                  <a:srgbClr val="FF0000"/>
                </a:solidFill>
              </a:rPr>
              <a:t>Backward edge</a:t>
            </a:r>
          </a:p>
        </p:txBody>
      </p:sp>
      <p:cxnSp>
        <p:nvCxnSpPr>
          <p:cNvPr id="16" name="Straight Arrow Connector 15">
            <a:extLst>
              <a:ext uri="{FF2B5EF4-FFF2-40B4-BE49-F238E27FC236}">
                <a16:creationId xmlns:a16="http://schemas.microsoft.com/office/drawing/2014/main" id="{18E00AE7-B554-D44C-ADF1-2D4B3F5A6AB3}"/>
              </a:ext>
            </a:extLst>
          </p:cNvPr>
          <p:cNvCxnSpPr>
            <a:cxnSpLocks/>
            <a:stCxn id="17" idx="4"/>
          </p:cNvCxnSpPr>
          <p:nvPr/>
        </p:nvCxnSpPr>
        <p:spPr>
          <a:xfrm>
            <a:off x="875323" y="3503655"/>
            <a:ext cx="0" cy="4555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Oval 20">
            <a:extLst>
              <a:ext uri="{FF2B5EF4-FFF2-40B4-BE49-F238E27FC236}">
                <a16:creationId xmlns:a16="http://schemas.microsoft.com/office/drawing/2014/main" id="{15CD38C8-2E75-7D4E-9BF7-3EC1F5C9ED73}"/>
              </a:ext>
            </a:extLst>
          </p:cNvPr>
          <p:cNvSpPr>
            <a:spLocks noChangeArrowheads="1"/>
          </p:cNvSpPr>
          <p:nvPr/>
        </p:nvSpPr>
        <p:spPr bwMode="auto">
          <a:xfrm>
            <a:off x="659423" y="3071855"/>
            <a:ext cx="431800" cy="431800"/>
          </a:xfrm>
          <a:prstGeom prst="ellipse">
            <a:avLst/>
          </a:prstGeom>
          <a:solidFill>
            <a:srgbClr val="FFFF00"/>
          </a:solidFill>
          <a:ln w="9525">
            <a:solidFill>
              <a:schemeClr val="tx1"/>
            </a:solidFill>
            <a:round/>
            <a:headEnd/>
            <a:tailEnd/>
          </a:ln>
          <a:effectLst/>
        </p:spPr>
        <p:txBody>
          <a:bodyPr wrap="none" anchor="ctr"/>
          <a:lstStyle/>
          <a:p>
            <a:pPr algn="ctr"/>
            <a:r>
              <a:rPr lang="en-US" altLang="zh-TW" b="1" dirty="0"/>
              <a:t>v</a:t>
            </a:r>
          </a:p>
        </p:txBody>
      </p:sp>
      <p:sp>
        <p:nvSpPr>
          <p:cNvPr id="18" name="Oval 20">
            <a:extLst>
              <a:ext uri="{FF2B5EF4-FFF2-40B4-BE49-F238E27FC236}">
                <a16:creationId xmlns:a16="http://schemas.microsoft.com/office/drawing/2014/main" id="{3E27EE78-9CC3-494F-9DA7-4B629DA0F76F}"/>
              </a:ext>
            </a:extLst>
          </p:cNvPr>
          <p:cNvSpPr>
            <a:spLocks noChangeArrowheads="1"/>
          </p:cNvSpPr>
          <p:nvPr/>
        </p:nvSpPr>
        <p:spPr bwMode="auto">
          <a:xfrm>
            <a:off x="645747" y="3959158"/>
            <a:ext cx="431800" cy="431800"/>
          </a:xfrm>
          <a:prstGeom prst="ellipse">
            <a:avLst/>
          </a:prstGeom>
          <a:solidFill>
            <a:srgbClr val="FF0000"/>
          </a:solidFill>
          <a:ln w="9525">
            <a:solidFill>
              <a:schemeClr val="tx1"/>
            </a:solidFill>
            <a:round/>
            <a:headEnd/>
            <a:tailEnd/>
          </a:ln>
          <a:effectLst/>
        </p:spPr>
        <p:txBody>
          <a:bodyPr wrap="none" anchor="ctr"/>
          <a:lstStyle/>
          <a:p>
            <a:pPr algn="ctr"/>
            <a:r>
              <a:rPr lang="en-US" altLang="zh-TW" b="1" dirty="0">
                <a:solidFill>
                  <a:schemeClr val="bg1"/>
                </a:solidFill>
              </a:rPr>
              <a:t>u</a:t>
            </a:r>
          </a:p>
        </p:txBody>
      </p:sp>
      <p:sp>
        <p:nvSpPr>
          <p:cNvPr id="19" name="Oval 20">
            <a:extLst>
              <a:ext uri="{FF2B5EF4-FFF2-40B4-BE49-F238E27FC236}">
                <a16:creationId xmlns:a16="http://schemas.microsoft.com/office/drawing/2014/main" id="{E3F8AB34-EB43-F84B-B661-AB844FD45BB6}"/>
              </a:ext>
            </a:extLst>
          </p:cNvPr>
          <p:cNvSpPr>
            <a:spLocks noChangeArrowheads="1"/>
          </p:cNvSpPr>
          <p:nvPr/>
        </p:nvSpPr>
        <p:spPr bwMode="auto">
          <a:xfrm>
            <a:off x="645747" y="4831985"/>
            <a:ext cx="431800" cy="431800"/>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w</a:t>
            </a:r>
          </a:p>
        </p:txBody>
      </p:sp>
      <p:cxnSp>
        <p:nvCxnSpPr>
          <p:cNvPr id="22" name="Straight Arrow Connector 21">
            <a:extLst>
              <a:ext uri="{FF2B5EF4-FFF2-40B4-BE49-F238E27FC236}">
                <a16:creationId xmlns:a16="http://schemas.microsoft.com/office/drawing/2014/main" id="{7D7FC1FB-2666-DC4E-96C4-D217B102D9F5}"/>
              </a:ext>
            </a:extLst>
          </p:cNvPr>
          <p:cNvCxnSpPr>
            <a:cxnSpLocks/>
            <a:stCxn id="18" idx="4"/>
            <a:endCxn id="19" idx="0"/>
          </p:cNvCxnSpPr>
          <p:nvPr/>
        </p:nvCxnSpPr>
        <p:spPr>
          <a:xfrm>
            <a:off x="861647" y="4390958"/>
            <a:ext cx="0" cy="441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954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87570-6D0A-BF47-BF8E-17C59E8E152B}"/>
              </a:ext>
            </a:extLst>
          </p:cNvPr>
          <p:cNvSpPr>
            <a:spLocks noGrp="1"/>
          </p:cNvSpPr>
          <p:nvPr>
            <p:ph type="sldNum" sz="quarter" idx="12"/>
          </p:nvPr>
        </p:nvSpPr>
        <p:spPr/>
        <p:txBody>
          <a:bodyPr/>
          <a:lstStyle/>
          <a:p>
            <a:fld id="{4E77BC79-9480-1042-96E1-82B94DA0811E}" type="slidenum">
              <a:rPr lang="en-US" smtClean="0"/>
              <a:t>28</a:t>
            </a:fld>
            <a:endParaRPr lang="en-US"/>
          </a:p>
        </p:txBody>
      </p:sp>
      <p:sp>
        <p:nvSpPr>
          <p:cNvPr id="3" name="Title 2">
            <a:extLst>
              <a:ext uri="{FF2B5EF4-FFF2-40B4-BE49-F238E27FC236}">
                <a16:creationId xmlns:a16="http://schemas.microsoft.com/office/drawing/2014/main" id="{D774AE14-C66C-CC45-A8A0-558EB69D8267}"/>
              </a:ext>
            </a:extLst>
          </p:cNvPr>
          <p:cNvSpPr>
            <a:spLocks noGrp="1"/>
          </p:cNvSpPr>
          <p:nvPr>
            <p:ph type="title"/>
          </p:nvPr>
        </p:nvSpPr>
        <p:spPr/>
        <p:txBody>
          <a:bodyPr/>
          <a:lstStyle/>
          <a:p>
            <a:r>
              <a:rPr lang="en-US" dirty="0"/>
              <a:t>Shortest Path Algorithms</a:t>
            </a:r>
          </a:p>
        </p:txBody>
      </p:sp>
      <p:sp>
        <p:nvSpPr>
          <p:cNvPr id="4" name="Content Placeholder 3">
            <a:extLst>
              <a:ext uri="{FF2B5EF4-FFF2-40B4-BE49-F238E27FC236}">
                <a16:creationId xmlns:a16="http://schemas.microsoft.com/office/drawing/2014/main" id="{BF19A569-F193-0747-A6B9-9C47DD47BAC3}"/>
              </a:ext>
            </a:extLst>
          </p:cNvPr>
          <p:cNvSpPr>
            <a:spLocks noGrp="1"/>
          </p:cNvSpPr>
          <p:nvPr>
            <p:ph idx="1"/>
          </p:nvPr>
        </p:nvSpPr>
        <p:spPr>
          <a:xfrm>
            <a:off x="628650" y="1295944"/>
            <a:ext cx="7886700" cy="5404754"/>
          </a:xfrm>
        </p:spPr>
        <p:txBody>
          <a:bodyPr/>
          <a:lstStyle/>
          <a:p>
            <a:r>
              <a:rPr lang="en-US" altLang="zh-TW" dirty="0"/>
              <a:t>Single source all destinations</a:t>
            </a:r>
          </a:p>
          <a:p>
            <a:pPr lvl="1"/>
            <a:r>
              <a:rPr lang="en-US" altLang="zh-TW" dirty="0">
                <a:ea typeface="新細明體" charset="-120"/>
              </a:rPr>
              <a:t>Given a </a:t>
            </a:r>
            <a:r>
              <a:rPr lang="en-US" altLang="zh-TW" i="1" u="sng" dirty="0">
                <a:ea typeface="新細明體" charset="-120"/>
              </a:rPr>
              <a:t>weighted directed graph G</a:t>
            </a:r>
            <a:r>
              <a:rPr lang="en-US" altLang="zh-TW" dirty="0">
                <a:ea typeface="新細明體" charset="-120"/>
              </a:rPr>
              <a:t>, find the minimum-weight path from a given source vertex s to all other vertices</a:t>
            </a:r>
          </a:p>
          <a:p>
            <a:pPr lvl="1"/>
            <a:r>
              <a:rPr lang="en-US" altLang="zh-TW" dirty="0">
                <a:ea typeface="新細明體" charset="-120"/>
              </a:rPr>
              <a:t>“Shortest-path” = minimum summation weight </a:t>
            </a:r>
          </a:p>
          <a:p>
            <a:pPr lvl="2"/>
            <a:r>
              <a:rPr lang="en-US" altLang="zh-TW" dirty="0">
                <a:ea typeface="新細明體" charset="-120"/>
              </a:rPr>
              <a:t>Weight of path </a:t>
            </a:r>
            <a:r>
              <a:rPr lang="en-US" altLang="zh-TW" dirty="0">
                <a:ea typeface="新細明體" charset="-120"/>
                <a:sym typeface="Symbol" pitchFamily="18" charset="2"/>
              </a:rPr>
              <a:t>is sum of edges</a:t>
            </a:r>
            <a:endParaRPr lang="en-US" altLang="zh-TW" dirty="0">
              <a:ea typeface="新細明體" charset="-120"/>
            </a:endParaRPr>
          </a:p>
          <a:p>
            <a:r>
              <a:rPr lang="en-US" altLang="zh-TW" dirty="0">
                <a:ea typeface="新細明體" charset="-120"/>
              </a:rPr>
              <a:t>Tremendous applications</a:t>
            </a:r>
          </a:p>
          <a:p>
            <a:pPr lvl="1"/>
            <a:r>
              <a:rPr lang="en-US" altLang="zh-TW" dirty="0">
                <a:ea typeface="新細明體" charset="-120"/>
              </a:rPr>
              <a:t>Map: what is the shortest path from SLC to CA?</a:t>
            </a:r>
          </a:p>
          <a:p>
            <a:pPr lvl="1"/>
            <a:r>
              <a:rPr lang="en-US" altLang="zh-TW" dirty="0">
                <a:ea typeface="新細明體" charset="-120"/>
              </a:rPr>
              <a:t>Circuit design: what is the minimum interconnect? </a:t>
            </a:r>
          </a:p>
          <a:p>
            <a:endParaRPr lang="en-US" altLang="zh-TW" dirty="0">
              <a:solidFill>
                <a:srgbClr val="FF0000"/>
              </a:solidFill>
            </a:endParaRPr>
          </a:p>
          <a:p>
            <a:endParaRPr lang="en-US" dirty="0"/>
          </a:p>
        </p:txBody>
      </p:sp>
      <p:pic>
        <p:nvPicPr>
          <p:cNvPr id="5" name="Picture 4">
            <a:extLst>
              <a:ext uri="{FF2B5EF4-FFF2-40B4-BE49-F238E27FC236}">
                <a16:creationId xmlns:a16="http://schemas.microsoft.com/office/drawing/2014/main" id="{50990B15-60CF-154D-B9DA-D5C50C6E0411}"/>
              </a:ext>
            </a:extLst>
          </p:cNvPr>
          <p:cNvPicPr>
            <a:picLocks noChangeAspect="1"/>
          </p:cNvPicPr>
          <p:nvPr/>
        </p:nvPicPr>
        <p:blipFill rotWithShape="1">
          <a:blip r:embed="rId3"/>
          <a:srcRect b="45101"/>
          <a:stretch/>
        </p:blipFill>
        <p:spPr>
          <a:xfrm>
            <a:off x="821104" y="5309159"/>
            <a:ext cx="3594100" cy="1248019"/>
          </a:xfrm>
          <a:prstGeom prst="rect">
            <a:avLst/>
          </a:prstGeom>
        </p:spPr>
      </p:pic>
      <p:sp>
        <p:nvSpPr>
          <p:cNvPr id="6" name="TextBox 5">
            <a:extLst>
              <a:ext uri="{FF2B5EF4-FFF2-40B4-BE49-F238E27FC236}">
                <a16:creationId xmlns:a16="http://schemas.microsoft.com/office/drawing/2014/main" id="{59AAEC5B-1A8C-2E46-A6F1-EE8834A3FC67}"/>
              </a:ext>
            </a:extLst>
          </p:cNvPr>
          <p:cNvSpPr txBox="1"/>
          <p:nvPr/>
        </p:nvSpPr>
        <p:spPr>
          <a:xfrm>
            <a:off x="4233474" y="5733752"/>
            <a:ext cx="3732881" cy="369332"/>
          </a:xfrm>
          <a:prstGeom prst="rect">
            <a:avLst/>
          </a:prstGeom>
          <a:noFill/>
        </p:spPr>
        <p:txBody>
          <a:bodyPr wrap="none" rtlCol="0">
            <a:spAutoFit/>
          </a:bodyPr>
          <a:lstStyle/>
          <a:p>
            <a:r>
              <a:rPr lang="en-US" dirty="0"/>
              <a:t>What is the shortest path from a to z?</a:t>
            </a:r>
          </a:p>
        </p:txBody>
      </p:sp>
    </p:spTree>
    <p:extLst>
      <p:ext uri="{BB962C8B-B14F-4D97-AF65-F5344CB8AC3E}">
        <p14:creationId xmlns:p14="http://schemas.microsoft.com/office/powerpoint/2010/main" val="1516550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3997B4-3D02-1247-8E09-227218D2A923}"/>
              </a:ext>
            </a:extLst>
          </p:cNvPr>
          <p:cNvSpPr>
            <a:spLocks noGrp="1"/>
          </p:cNvSpPr>
          <p:nvPr>
            <p:ph type="sldNum" sz="quarter" idx="12"/>
          </p:nvPr>
        </p:nvSpPr>
        <p:spPr/>
        <p:txBody>
          <a:bodyPr/>
          <a:lstStyle/>
          <a:p>
            <a:fld id="{4E77BC79-9480-1042-96E1-82B94DA0811E}" type="slidenum">
              <a:rPr lang="en-US" smtClean="0"/>
              <a:t>29</a:t>
            </a:fld>
            <a:endParaRPr lang="en-US"/>
          </a:p>
        </p:txBody>
      </p:sp>
      <p:sp>
        <p:nvSpPr>
          <p:cNvPr id="3" name="Title 2">
            <a:extLst>
              <a:ext uri="{FF2B5EF4-FFF2-40B4-BE49-F238E27FC236}">
                <a16:creationId xmlns:a16="http://schemas.microsoft.com/office/drawing/2014/main" id="{D169E5D3-48F0-F649-AD79-F7D9298B86A4}"/>
              </a:ext>
            </a:extLst>
          </p:cNvPr>
          <p:cNvSpPr>
            <a:spLocks noGrp="1"/>
          </p:cNvSpPr>
          <p:nvPr>
            <p:ph type="title"/>
          </p:nvPr>
        </p:nvSpPr>
        <p:spPr/>
        <p:txBody>
          <a:bodyPr/>
          <a:lstStyle/>
          <a:p>
            <a:r>
              <a:rPr lang="en-US" dirty="0"/>
              <a:t>Shortest Paths may Not Exist</a:t>
            </a:r>
          </a:p>
        </p:txBody>
      </p:sp>
      <p:sp>
        <p:nvSpPr>
          <p:cNvPr id="4" name="Content Placeholder 3">
            <a:extLst>
              <a:ext uri="{FF2B5EF4-FFF2-40B4-BE49-F238E27FC236}">
                <a16:creationId xmlns:a16="http://schemas.microsoft.com/office/drawing/2014/main" id="{11EF2606-8ED4-5E44-A0DD-F09F93FBFBF7}"/>
              </a:ext>
            </a:extLst>
          </p:cNvPr>
          <p:cNvSpPr>
            <a:spLocks noGrp="1"/>
          </p:cNvSpPr>
          <p:nvPr>
            <p:ph idx="1"/>
          </p:nvPr>
        </p:nvSpPr>
        <p:spPr/>
        <p:txBody>
          <a:bodyPr/>
          <a:lstStyle/>
          <a:p>
            <a:r>
              <a:rPr lang="en-US" dirty="0"/>
              <a:t>If graph contains non-reachable targets</a:t>
            </a:r>
          </a:p>
          <a:p>
            <a:r>
              <a:rPr lang="en-US" dirty="0"/>
              <a:t>If graph contains negative cycles</a:t>
            </a:r>
          </a:p>
        </p:txBody>
      </p:sp>
      <p:pic>
        <p:nvPicPr>
          <p:cNvPr id="5" name="Picture 4">
            <a:extLst>
              <a:ext uri="{FF2B5EF4-FFF2-40B4-BE49-F238E27FC236}">
                <a16:creationId xmlns:a16="http://schemas.microsoft.com/office/drawing/2014/main" id="{3E75D6A8-64E1-9841-990B-B92C641E7527}"/>
              </a:ext>
            </a:extLst>
          </p:cNvPr>
          <p:cNvPicPr>
            <a:picLocks noChangeAspect="1"/>
          </p:cNvPicPr>
          <p:nvPr/>
        </p:nvPicPr>
        <p:blipFill rotWithShape="1">
          <a:blip r:embed="rId2"/>
          <a:srcRect t="21838"/>
          <a:stretch/>
        </p:blipFill>
        <p:spPr>
          <a:xfrm>
            <a:off x="253195" y="2853922"/>
            <a:ext cx="4318805" cy="2850090"/>
          </a:xfrm>
          <a:prstGeom prst="rect">
            <a:avLst/>
          </a:prstGeom>
        </p:spPr>
      </p:pic>
      <p:pic>
        <p:nvPicPr>
          <p:cNvPr id="6" name="Picture 5">
            <a:extLst>
              <a:ext uri="{FF2B5EF4-FFF2-40B4-BE49-F238E27FC236}">
                <a16:creationId xmlns:a16="http://schemas.microsoft.com/office/drawing/2014/main" id="{0F349983-3D55-8744-B05D-33B7ECCD7C31}"/>
              </a:ext>
            </a:extLst>
          </p:cNvPr>
          <p:cNvPicPr>
            <a:picLocks noChangeAspect="1"/>
          </p:cNvPicPr>
          <p:nvPr/>
        </p:nvPicPr>
        <p:blipFill>
          <a:blip r:embed="rId3"/>
          <a:stretch>
            <a:fillRect/>
          </a:stretch>
        </p:blipFill>
        <p:spPr>
          <a:xfrm>
            <a:off x="4264025" y="2853922"/>
            <a:ext cx="4559300" cy="2463800"/>
          </a:xfrm>
          <a:prstGeom prst="rect">
            <a:avLst/>
          </a:prstGeom>
        </p:spPr>
      </p:pic>
      <p:sp>
        <p:nvSpPr>
          <p:cNvPr id="7" name="TextBox 6">
            <a:extLst>
              <a:ext uri="{FF2B5EF4-FFF2-40B4-BE49-F238E27FC236}">
                <a16:creationId xmlns:a16="http://schemas.microsoft.com/office/drawing/2014/main" id="{60C5106B-0100-244C-BCC7-CA733FF6DFD9}"/>
              </a:ext>
            </a:extLst>
          </p:cNvPr>
          <p:cNvSpPr txBox="1"/>
          <p:nvPr/>
        </p:nvSpPr>
        <p:spPr>
          <a:xfrm>
            <a:off x="4677234" y="5334680"/>
            <a:ext cx="3386120" cy="369332"/>
          </a:xfrm>
          <a:prstGeom prst="rect">
            <a:avLst/>
          </a:prstGeom>
          <a:noFill/>
        </p:spPr>
        <p:txBody>
          <a:bodyPr wrap="none" rtlCol="0">
            <a:spAutoFit/>
          </a:bodyPr>
          <a:lstStyle/>
          <a:p>
            <a:r>
              <a:rPr lang="en-US" dirty="0"/>
              <a:t>No route from vertex 0 to vertex 4</a:t>
            </a:r>
          </a:p>
        </p:txBody>
      </p:sp>
      <p:sp>
        <p:nvSpPr>
          <p:cNvPr id="8" name="TextBox 7">
            <a:extLst>
              <a:ext uri="{FF2B5EF4-FFF2-40B4-BE49-F238E27FC236}">
                <a16:creationId xmlns:a16="http://schemas.microsoft.com/office/drawing/2014/main" id="{2FB4BAE3-0195-E942-85D1-FF44D7168A6C}"/>
              </a:ext>
            </a:extLst>
          </p:cNvPr>
          <p:cNvSpPr txBox="1"/>
          <p:nvPr/>
        </p:nvSpPr>
        <p:spPr>
          <a:xfrm>
            <a:off x="1440019" y="5343159"/>
            <a:ext cx="1527598" cy="369332"/>
          </a:xfrm>
          <a:prstGeom prst="rect">
            <a:avLst/>
          </a:prstGeom>
          <a:noFill/>
        </p:spPr>
        <p:txBody>
          <a:bodyPr wrap="none" rtlCol="0">
            <a:spAutoFit/>
          </a:bodyPr>
          <a:lstStyle/>
          <a:p>
            <a:r>
              <a:rPr lang="en-US" dirty="0"/>
              <a:t>Negative cycle</a:t>
            </a:r>
          </a:p>
        </p:txBody>
      </p:sp>
    </p:spTree>
    <p:extLst>
      <p:ext uri="{BB962C8B-B14F-4D97-AF65-F5344CB8AC3E}">
        <p14:creationId xmlns:p14="http://schemas.microsoft.com/office/powerpoint/2010/main" val="248076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DCE98-6D46-3D4D-9226-9193D84A513E}"/>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F388B92-87B6-8849-8A8C-FC41F0563942}"/>
              </a:ext>
            </a:extLst>
          </p:cNvPr>
          <p:cNvSpPr>
            <a:spLocks noGrp="1"/>
          </p:cNvSpPr>
          <p:nvPr>
            <p:ph type="title"/>
          </p:nvPr>
        </p:nvSpPr>
        <p:spPr/>
        <p:txBody>
          <a:bodyPr/>
          <a:lstStyle/>
          <a:p>
            <a:r>
              <a:rPr lang="en-US" dirty="0"/>
              <a:t>DFS Algorithm</a:t>
            </a:r>
          </a:p>
        </p:txBody>
      </p:sp>
      <p:pic>
        <p:nvPicPr>
          <p:cNvPr id="9" name="Content Placeholder 8" descr="A screenshot of a cell phone&#10;&#10;Description automatically generated">
            <a:extLst>
              <a:ext uri="{FF2B5EF4-FFF2-40B4-BE49-F238E27FC236}">
                <a16:creationId xmlns:a16="http://schemas.microsoft.com/office/drawing/2014/main" id="{AC35A5E8-2E50-1147-84F1-0EF08972E71C}"/>
              </a:ext>
            </a:extLst>
          </p:cNvPr>
          <p:cNvPicPr>
            <a:picLocks noGrp="1" noChangeAspect="1"/>
          </p:cNvPicPr>
          <p:nvPr>
            <p:ph idx="1"/>
          </p:nvPr>
        </p:nvPicPr>
        <p:blipFill>
          <a:blip r:embed="rId2"/>
          <a:stretch>
            <a:fillRect/>
          </a:stretch>
        </p:blipFill>
        <p:spPr>
          <a:xfrm>
            <a:off x="628650" y="2090911"/>
            <a:ext cx="7886700" cy="1607480"/>
          </a:xfrm>
        </p:spPr>
      </p:pic>
    </p:spTree>
    <p:extLst>
      <p:ext uri="{BB962C8B-B14F-4D97-AF65-F5344CB8AC3E}">
        <p14:creationId xmlns:p14="http://schemas.microsoft.com/office/powerpoint/2010/main" val="2320934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A8A9B8-05C0-3C48-9FA3-6C82E70AA737}"/>
              </a:ext>
            </a:extLst>
          </p:cNvPr>
          <p:cNvSpPr>
            <a:spLocks noGrp="1"/>
          </p:cNvSpPr>
          <p:nvPr>
            <p:ph type="sldNum" sz="quarter" idx="12"/>
          </p:nvPr>
        </p:nvSpPr>
        <p:spPr/>
        <p:txBody>
          <a:bodyPr/>
          <a:lstStyle/>
          <a:p>
            <a:fld id="{4E77BC79-9480-1042-96E1-82B94DA0811E}" type="slidenum">
              <a:rPr lang="en-US" smtClean="0"/>
              <a:t>30</a:t>
            </a:fld>
            <a:endParaRPr lang="en-US"/>
          </a:p>
        </p:txBody>
      </p:sp>
      <p:sp>
        <p:nvSpPr>
          <p:cNvPr id="3" name="Title 2">
            <a:extLst>
              <a:ext uri="{FF2B5EF4-FFF2-40B4-BE49-F238E27FC236}">
                <a16:creationId xmlns:a16="http://schemas.microsoft.com/office/drawing/2014/main" id="{491CF61D-A652-6D47-96FC-FCC419CB8E73}"/>
              </a:ext>
            </a:extLst>
          </p:cNvPr>
          <p:cNvSpPr>
            <a:spLocks noGrp="1"/>
          </p:cNvSpPr>
          <p:nvPr>
            <p:ph type="title"/>
          </p:nvPr>
        </p:nvSpPr>
        <p:spPr/>
        <p:txBody>
          <a:bodyPr/>
          <a:lstStyle/>
          <a:p>
            <a:r>
              <a:rPr lang="en-US" dirty="0"/>
              <a:t>Shortest Path Property</a:t>
            </a:r>
          </a:p>
        </p:txBody>
      </p:sp>
      <p:sp>
        <p:nvSpPr>
          <p:cNvPr id="4" name="Content Placeholder 3">
            <a:extLst>
              <a:ext uri="{FF2B5EF4-FFF2-40B4-BE49-F238E27FC236}">
                <a16:creationId xmlns:a16="http://schemas.microsoft.com/office/drawing/2014/main" id="{AACE9717-344C-864E-837C-1694D740FE80}"/>
              </a:ext>
            </a:extLst>
          </p:cNvPr>
          <p:cNvSpPr>
            <a:spLocks noGrp="1"/>
          </p:cNvSpPr>
          <p:nvPr>
            <p:ph idx="1"/>
          </p:nvPr>
        </p:nvSpPr>
        <p:spPr>
          <a:xfrm>
            <a:off x="628650" y="1295944"/>
            <a:ext cx="7886700" cy="5404754"/>
          </a:xfrm>
        </p:spPr>
        <p:txBody>
          <a:bodyPr/>
          <a:lstStyle/>
          <a:p>
            <a:r>
              <a:rPr lang="en-US" altLang="zh-TW" i="1" dirty="0">
                <a:solidFill>
                  <a:srgbClr val="FF0000"/>
                </a:solidFill>
                <a:ea typeface="新細明體" charset="-120"/>
              </a:rPr>
              <a:t>Optimal substructure</a:t>
            </a:r>
          </a:p>
          <a:p>
            <a:pPr lvl="1"/>
            <a:r>
              <a:rPr lang="en-US" altLang="zh-TW" dirty="0">
                <a:ea typeface="新細明體" charset="-120"/>
              </a:rPr>
              <a:t>The shortest path consists of shortest </a:t>
            </a:r>
            <a:r>
              <a:rPr lang="en-US" altLang="zh-TW" dirty="0" err="1">
                <a:ea typeface="新細明體" charset="-120"/>
              </a:rPr>
              <a:t>subpaths</a:t>
            </a:r>
            <a:endParaRPr lang="en-US" altLang="zh-TW" dirty="0">
              <a:ea typeface="新細明體" charset="-120"/>
            </a:endParaRPr>
          </a:p>
          <a:p>
            <a:pPr lvl="1"/>
            <a:r>
              <a:rPr lang="en-US" altLang="zh-TW" dirty="0">
                <a:ea typeface="新細明體" charset="-120"/>
              </a:rPr>
              <a:t>Easy to prove by contradiction</a:t>
            </a:r>
          </a:p>
          <a:p>
            <a:r>
              <a:rPr lang="en-US" altLang="zh-TW" dirty="0">
                <a:ea typeface="新細明體" charset="-120"/>
              </a:rPr>
              <a:t>Let </a:t>
            </a:r>
            <a:r>
              <a:rPr lang="en-US" altLang="zh-TW" dirty="0">
                <a:ea typeface="新細明體" charset="-120"/>
                <a:sym typeface="Symbol" pitchFamily="18" charset="2"/>
              </a:rPr>
              <a:t>(</a:t>
            </a:r>
            <a:r>
              <a:rPr lang="en-US" altLang="zh-TW" dirty="0" err="1">
                <a:ea typeface="新細明體" charset="-120"/>
                <a:sym typeface="Symbol" pitchFamily="18" charset="2"/>
              </a:rPr>
              <a:t>u,v</a:t>
            </a:r>
            <a:r>
              <a:rPr lang="en-US" altLang="zh-TW" dirty="0">
                <a:ea typeface="新細明體" charset="-120"/>
                <a:sym typeface="Symbol" pitchFamily="18" charset="2"/>
              </a:rPr>
              <a:t>) be the the shortest path from u to v:</a:t>
            </a:r>
          </a:p>
          <a:p>
            <a:pPr lvl="1"/>
            <a:r>
              <a:rPr lang="en-US" altLang="zh-TW" dirty="0">
                <a:ea typeface="新細明體" charset="-120"/>
                <a:sym typeface="Symbol" pitchFamily="18" charset="2"/>
              </a:rPr>
              <a:t>Shortest paths satisfy the </a:t>
            </a:r>
            <a:r>
              <a:rPr lang="en-US" altLang="zh-TW" i="1" dirty="0">
                <a:solidFill>
                  <a:schemeClr val="tx2"/>
                </a:solidFill>
                <a:ea typeface="新細明體" charset="-120"/>
                <a:sym typeface="Symbol" pitchFamily="18" charset="2"/>
              </a:rPr>
              <a:t>triangle inequality</a:t>
            </a:r>
            <a:endParaRPr lang="en-US" altLang="zh-TW" dirty="0">
              <a:ea typeface="新細明體" charset="-120"/>
              <a:sym typeface="Symbol" pitchFamily="18" charset="2"/>
            </a:endParaRPr>
          </a:p>
          <a:p>
            <a:pPr lvl="2"/>
            <a:r>
              <a:rPr lang="en-US" altLang="zh-TW" dirty="0">
                <a:ea typeface="新細明體" charset="-120"/>
                <a:sym typeface="Symbol" pitchFamily="18" charset="2"/>
              </a:rPr>
              <a:t>(</a:t>
            </a:r>
            <a:r>
              <a:rPr lang="en-US" altLang="zh-TW" dirty="0" err="1">
                <a:ea typeface="新細明體" charset="-120"/>
                <a:sym typeface="Symbol" pitchFamily="18" charset="2"/>
              </a:rPr>
              <a:t>u,v</a:t>
            </a:r>
            <a:r>
              <a:rPr lang="en-US" altLang="zh-TW" dirty="0">
                <a:ea typeface="新細明體" charset="-120"/>
                <a:sym typeface="Symbol" pitchFamily="18" charset="2"/>
              </a:rPr>
              <a:t>)  (</a:t>
            </a:r>
            <a:r>
              <a:rPr lang="en-US" altLang="zh-TW" dirty="0" err="1">
                <a:ea typeface="新細明體" charset="-120"/>
                <a:sym typeface="Symbol" pitchFamily="18" charset="2"/>
              </a:rPr>
              <a:t>u,x</a:t>
            </a:r>
            <a:r>
              <a:rPr lang="en-US" altLang="zh-TW" dirty="0">
                <a:ea typeface="新細明體" charset="-120"/>
                <a:sym typeface="Symbol" pitchFamily="18" charset="2"/>
              </a:rPr>
              <a:t>) + (</a:t>
            </a:r>
            <a:r>
              <a:rPr lang="en-US" altLang="zh-TW" dirty="0" err="1">
                <a:ea typeface="新細明體" charset="-120"/>
                <a:sym typeface="Symbol" pitchFamily="18" charset="2"/>
              </a:rPr>
              <a:t>x,v</a:t>
            </a:r>
            <a:r>
              <a:rPr lang="en-US" altLang="zh-TW" dirty="0">
                <a:ea typeface="新細明體" charset="-120"/>
                <a:sym typeface="Symbol" pitchFamily="18" charset="2"/>
              </a:rPr>
              <a:t>)</a:t>
            </a:r>
          </a:p>
          <a:p>
            <a:pPr lvl="2"/>
            <a:endParaRPr lang="en-US" altLang="zh-TW" dirty="0">
              <a:ea typeface="新細明體" charset="-120"/>
              <a:sym typeface="Symbol" pitchFamily="18" charset="2"/>
            </a:endParaRPr>
          </a:p>
          <a:p>
            <a:pPr lvl="2"/>
            <a:endParaRPr lang="en-US" altLang="zh-TW" dirty="0">
              <a:ea typeface="新細明體" charset="-120"/>
              <a:sym typeface="Symbol" pitchFamily="18" charset="2"/>
            </a:endParaRPr>
          </a:p>
          <a:p>
            <a:pPr lvl="2"/>
            <a:endParaRPr lang="en-US" altLang="zh-TW" dirty="0">
              <a:ea typeface="新細明體" charset="-120"/>
              <a:sym typeface="Symbol" pitchFamily="18" charset="2"/>
            </a:endParaRPr>
          </a:p>
          <a:p>
            <a:pPr lvl="2"/>
            <a:endParaRPr lang="en-US" altLang="zh-TW" dirty="0">
              <a:ea typeface="新細明體" charset="-120"/>
              <a:sym typeface="Symbol" pitchFamily="18" charset="2"/>
            </a:endParaRPr>
          </a:p>
          <a:p>
            <a:endParaRPr lang="en-US" dirty="0"/>
          </a:p>
        </p:txBody>
      </p:sp>
      <p:pic>
        <p:nvPicPr>
          <p:cNvPr id="5" name="Picture 4">
            <a:extLst>
              <a:ext uri="{FF2B5EF4-FFF2-40B4-BE49-F238E27FC236}">
                <a16:creationId xmlns:a16="http://schemas.microsoft.com/office/drawing/2014/main" id="{D3FC6B9B-D931-FD48-A3AB-D741EB8FE366}"/>
              </a:ext>
            </a:extLst>
          </p:cNvPr>
          <p:cNvPicPr>
            <a:picLocks noChangeAspect="1"/>
          </p:cNvPicPr>
          <p:nvPr/>
        </p:nvPicPr>
        <p:blipFill>
          <a:blip r:embed="rId2"/>
          <a:stretch>
            <a:fillRect/>
          </a:stretch>
        </p:blipFill>
        <p:spPr>
          <a:xfrm>
            <a:off x="2353162" y="4319867"/>
            <a:ext cx="4280727" cy="2054749"/>
          </a:xfrm>
          <a:prstGeom prst="rect">
            <a:avLst/>
          </a:prstGeom>
        </p:spPr>
      </p:pic>
    </p:spTree>
    <p:extLst>
      <p:ext uri="{BB962C8B-B14F-4D97-AF65-F5344CB8AC3E}">
        <p14:creationId xmlns:p14="http://schemas.microsoft.com/office/powerpoint/2010/main" val="1907792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6FE5A1-1964-9941-96F0-D763B15E006A}"/>
              </a:ext>
            </a:extLst>
          </p:cNvPr>
          <p:cNvSpPr>
            <a:spLocks noGrp="1"/>
          </p:cNvSpPr>
          <p:nvPr>
            <p:ph type="sldNum" sz="quarter" idx="12"/>
          </p:nvPr>
        </p:nvSpPr>
        <p:spPr/>
        <p:txBody>
          <a:bodyPr/>
          <a:lstStyle/>
          <a:p>
            <a:fld id="{4E77BC79-9480-1042-96E1-82B94DA0811E}" type="slidenum">
              <a:rPr lang="en-US" smtClean="0"/>
              <a:t>31</a:t>
            </a:fld>
            <a:endParaRPr lang="en-US"/>
          </a:p>
        </p:txBody>
      </p:sp>
      <p:sp>
        <p:nvSpPr>
          <p:cNvPr id="3" name="Title 2">
            <a:extLst>
              <a:ext uri="{FF2B5EF4-FFF2-40B4-BE49-F238E27FC236}">
                <a16:creationId xmlns:a16="http://schemas.microsoft.com/office/drawing/2014/main" id="{06D8FA05-8612-6D42-B105-965D65381A86}"/>
              </a:ext>
            </a:extLst>
          </p:cNvPr>
          <p:cNvSpPr>
            <a:spLocks noGrp="1"/>
          </p:cNvSpPr>
          <p:nvPr>
            <p:ph type="title"/>
          </p:nvPr>
        </p:nvSpPr>
        <p:spPr/>
        <p:txBody>
          <a:bodyPr/>
          <a:lstStyle/>
          <a:p>
            <a:r>
              <a:rPr lang="en-US" dirty="0"/>
              <a:t>Algorithm</a:t>
            </a:r>
          </a:p>
        </p:txBody>
      </p:sp>
      <p:sp>
        <p:nvSpPr>
          <p:cNvPr id="4" name="Content Placeholder 3">
            <a:extLst>
              <a:ext uri="{FF2B5EF4-FFF2-40B4-BE49-F238E27FC236}">
                <a16:creationId xmlns:a16="http://schemas.microsoft.com/office/drawing/2014/main" id="{E0F48361-564A-294E-BE47-62E3F1948EAB}"/>
              </a:ext>
            </a:extLst>
          </p:cNvPr>
          <p:cNvSpPr>
            <a:spLocks noGrp="1"/>
          </p:cNvSpPr>
          <p:nvPr>
            <p:ph idx="1"/>
          </p:nvPr>
        </p:nvSpPr>
        <p:spPr/>
        <p:txBody>
          <a:bodyPr/>
          <a:lstStyle/>
          <a:p>
            <a:r>
              <a:rPr lang="en-US" altLang="zh-TW" dirty="0">
                <a:ea typeface="新細明體" charset="-120"/>
              </a:rPr>
              <a:t>Key technique: </a:t>
            </a:r>
            <a:r>
              <a:rPr lang="en-US" altLang="zh-TW" i="1" dirty="0">
                <a:solidFill>
                  <a:srgbClr val="FF0000"/>
                </a:solidFill>
                <a:ea typeface="新細明體" charset="-120"/>
              </a:rPr>
              <a:t>relaxation</a:t>
            </a:r>
            <a:endParaRPr lang="en-US" altLang="zh-TW" dirty="0">
              <a:solidFill>
                <a:srgbClr val="FF0000"/>
              </a:solidFill>
              <a:ea typeface="新細明體" charset="-120"/>
            </a:endParaRPr>
          </a:p>
          <a:p>
            <a:pPr lvl="1"/>
            <a:r>
              <a:rPr lang="en-US" altLang="zh-TW" dirty="0">
                <a:ea typeface="新細明體" charset="-120"/>
              </a:rPr>
              <a:t>Maintain upper bound d[</a:t>
            </a:r>
            <a:r>
              <a:rPr lang="en-US" altLang="zh-TW" i="1" dirty="0">
                <a:ea typeface="新細明體" charset="-120"/>
              </a:rPr>
              <a:t>v</a:t>
            </a:r>
            <a:r>
              <a:rPr lang="en-US" altLang="zh-TW" dirty="0">
                <a:ea typeface="新細明體" charset="-120"/>
              </a:rPr>
              <a:t>] on </a:t>
            </a:r>
            <a:r>
              <a:rPr lang="en-US" altLang="zh-TW" dirty="0">
                <a:ea typeface="新細明體" charset="-120"/>
                <a:sym typeface="Symbol" pitchFamily="18" charset="2"/>
              </a:rPr>
              <a:t>(</a:t>
            </a:r>
            <a:r>
              <a:rPr lang="en-US" altLang="zh-TW" dirty="0" err="1">
                <a:ea typeface="新細明體" charset="-120"/>
                <a:sym typeface="Symbol" pitchFamily="18" charset="2"/>
              </a:rPr>
              <a:t>s,v</a:t>
            </a:r>
            <a:r>
              <a:rPr lang="en-US" altLang="zh-TW" dirty="0">
                <a:ea typeface="新細明體" charset="-120"/>
                <a:sym typeface="Symbol" pitchFamily="18" charset="2"/>
              </a:rPr>
              <a:t>):</a:t>
            </a:r>
          </a:p>
          <a:p>
            <a:pPr lvl="1">
              <a:buFont typeface="Times New Roman" pitchFamily="18" charset="0"/>
              <a:buNone/>
            </a:pPr>
            <a:r>
              <a:rPr lang="en-US" altLang="zh-TW" b="1" dirty="0">
                <a:latin typeface="Courier New" pitchFamily="49" charset="0"/>
                <a:ea typeface="新細明體" charset="-120"/>
                <a:sym typeface="Symbol" pitchFamily="18" charset="2"/>
              </a:rPr>
              <a:t>	Relax(</a:t>
            </a:r>
            <a:r>
              <a:rPr lang="en-US" altLang="zh-TW" b="1" dirty="0" err="1">
                <a:latin typeface="Courier New" pitchFamily="49" charset="0"/>
                <a:ea typeface="新細明體" charset="-120"/>
                <a:sym typeface="Symbol" pitchFamily="18" charset="2"/>
              </a:rPr>
              <a:t>u,v,w</a:t>
            </a:r>
            <a:r>
              <a:rPr lang="en-US" altLang="zh-TW" b="1" dirty="0">
                <a:latin typeface="Courier New" pitchFamily="49" charset="0"/>
                <a:ea typeface="新細明體" charset="-120"/>
                <a:sym typeface="Symbol" pitchFamily="18" charset="2"/>
              </a:rPr>
              <a:t>) { </a:t>
            </a:r>
          </a:p>
          <a:p>
            <a:pPr lvl="1">
              <a:buFont typeface="Times New Roman" pitchFamily="18" charset="0"/>
              <a:buNone/>
            </a:pPr>
            <a:r>
              <a:rPr lang="en-US" altLang="zh-TW" b="1" dirty="0">
                <a:latin typeface="Courier New" pitchFamily="49" charset="0"/>
                <a:ea typeface="新細明體" charset="-120"/>
                <a:sym typeface="Symbol" pitchFamily="18" charset="2"/>
              </a:rPr>
              <a:t>    if (d[v] &gt; d[u]+w) then d[v]=d[u]+w;</a:t>
            </a:r>
          </a:p>
          <a:p>
            <a:pPr lvl="1">
              <a:buFont typeface="Times New Roman" pitchFamily="18" charset="0"/>
              <a:buNone/>
            </a:pPr>
            <a:r>
              <a:rPr lang="en-US" altLang="zh-TW" b="1" dirty="0">
                <a:latin typeface="Courier New" pitchFamily="49" charset="0"/>
                <a:ea typeface="新細明體" charset="-120"/>
                <a:sym typeface="Symbol" pitchFamily="18" charset="2"/>
              </a:rPr>
              <a:t>	}</a:t>
            </a:r>
          </a:p>
          <a:p>
            <a:endParaRPr lang="en-US" dirty="0"/>
          </a:p>
        </p:txBody>
      </p:sp>
      <p:grpSp>
        <p:nvGrpSpPr>
          <p:cNvPr id="5" name="Group 4">
            <a:extLst>
              <a:ext uri="{FF2B5EF4-FFF2-40B4-BE49-F238E27FC236}">
                <a16:creationId xmlns:a16="http://schemas.microsoft.com/office/drawing/2014/main" id="{B23DDB37-5D6C-944C-8E0A-75CED3644B1D}"/>
              </a:ext>
            </a:extLst>
          </p:cNvPr>
          <p:cNvGrpSpPr>
            <a:grpSpLocks/>
          </p:cNvGrpSpPr>
          <p:nvPr/>
        </p:nvGrpSpPr>
        <p:grpSpPr bwMode="auto">
          <a:xfrm>
            <a:off x="857224" y="3767154"/>
            <a:ext cx="2963863" cy="2019300"/>
            <a:chOff x="768" y="2772"/>
            <a:chExt cx="1867" cy="1272"/>
          </a:xfrm>
        </p:grpSpPr>
        <p:sp>
          <p:nvSpPr>
            <p:cNvPr id="6" name="Oval 5">
              <a:extLst>
                <a:ext uri="{FF2B5EF4-FFF2-40B4-BE49-F238E27FC236}">
                  <a16:creationId xmlns:a16="http://schemas.microsoft.com/office/drawing/2014/main" id="{298C79CB-A577-2743-B354-190E9945C2DA}"/>
                </a:ext>
              </a:extLst>
            </p:cNvPr>
            <p:cNvSpPr>
              <a:spLocks noChangeArrowheads="1"/>
            </p:cNvSpPr>
            <p:nvPr/>
          </p:nvSpPr>
          <p:spPr bwMode="auto">
            <a:xfrm>
              <a:off x="2304" y="281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9</a:t>
              </a:r>
            </a:p>
          </p:txBody>
        </p:sp>
        <p:sp>
          <p:nvSpPr>
            <p:cNvPr id="7" name="Oval 6">
              <a:extLst>
                <a:ext uri="{FF2B5EF4-FFF2-40B4-BE49-F238E27FC236}">
                  <a16:creationId xmlns:a16="http://schemas.microsoft.com/office/drawing/2014/main" id="{7AF7C88B-449F-584C-98A2-D5BAF889354A}"/>
                </a:ext>
              </a:extLst>
            </p:cNvPr>
            <p:cNvSpPr>
              <a:spLocks noChangeArrowheads="1"/>
            </p:cNvSpPr>
            <p:nvPr/>
          </p:nvSpPr>
          <p:spPr bwMode="auto">
            <a:xfrm>
              <a:off x="768" y="282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8" name="AutoShape 7">
              <a:extLst>
                <a:ext uri="{FF2B5EF4-FFF2-40B4-BE49-F238E27FC236}">
                  <a16:creationId xmlns:a16="http://schemas.microsoft.com/office/drawing/2014/main" id="{EF7353AB-B0C5-ED42-9456-50372D5523AD}"/>
                </a:ext>
              </a:extLst>
            </p:cNvPr>
            <p:cNvCxnSpPr>
              <a:cxnSpLocks noChangeShapeType="1"/>
              <a:stCxn id="7" idx="6"/>
              <a:endCxn id="6" idx="2"/>
            </p:cNvCxnSpPr>
            <p:nvPr/>
          </p:nvCxnSpPr>
          <p:spPr bwMode="auto">
            <a:xfrm flipV="1">
              <a:off x="1108" y="2984"/>
              <a:ext cx="1187" cy="10"/>
            </a:xfrm>
            <a:prstGeom prst="straightConnector1">
              <a:avLst/>
            </a:prstGeom>
            <a:noFill/>
            <a:ln w="28575">
              <a:solidFill>
                <a:schemeClr val="accent1"/>
              </a:solidFill>
              <a:round/>
              <a:headEnd/>
              <a:tailEnd type="triangle" w="med" len="med"/>
            </a:ln>
            <a:effectLst/>
          </p:spPr>
        </p:cxnSp>
        <p:sp>
          <p:nvSpPr>
            <p:cNvPr id="9" name="Text Box 8">
              <a:extLst>
                <a:ext uri="{FF2B5EF4-FFF2-40B4-BE49-F238E27FC236}">
                  <a16:creationId xmlns:a16="http://schemas.microsoft.com/office/drawing/2014/main" id="{E232258C-49A4-BB44-B01D-A427825E509E}"/>
                </a:ext>
              </a:extLst>
            </p:cNvPr>
            <p:cNvSpPr txBox="1">
              <a:spLocks noChangeArrowheads="1"/>
            </p:cNvSpPr>
            <p:nvPr/>
          </p:nvSpPr>
          <p:spPr bwMode="auto">
            <a:xfrm>
              <a:off x="1536" y="2772"/>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10" name="Oval 9">
              <a:extLst>
                <a:ext uri="{FF2B5EF4-FFF2-40B4-BE49-F238E27FC236}">
                  <a16:creationId xmlns:a16="http://schemas.microsoft.com/office/drawing/2014/main" id="{E02FAFFF-7184-DA4A-9E3E-962D2AD32C3F}"/>
                </a:ext>
              </a:extLst>
            </p:cNvPr>
            <p:cNvSpPr>
              <a:spLocks noChangeArrowheads="1"/>
            </p:cNvSpPr>
            <p:nvPr/>
          </p:nvSpPr>
          <p:spPr bwMode="auto">
            <a:xfrm>
              <a:off x="2304" y="368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7</a:t>
              </a:r>
            </a:p>
          </p:txBody>
        </p:sp>
        <p:sp>
          <p:nvSpPr>
            <p:cNvPr id="11" name="Oval 10">
              <a:extLst>
                <a:ext uri="{FF2B5EF4-FFF2-40B4-BE49-F238E27FC236}">
                  <a16:creationId xmlns:a16="http://schemas.microsoft.com/office/drawing/2014/main" id="{DBDDAAE7-BEDA-D446-8BBC-EAE6776820AE}"/>
                </a:ext>
              </a:extLst>
            </p:cNvPr>
            <p:cNvSpPr>
              <a:spLocks noChangeArrowheads="1"/>
            </p:cNvSpPr>
            <p:nvPr/>
          </p:nvSpPr>
          <p:spPr bwMode="auto">
            <a:xfrm>
              <a:off x="768" y="369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12" name="AutoShape 11">
              <a:extLst>
                <a:ext uri="{FF2B5EF4-FFF2-40B4-BE49-F238E27FC236}">
                  <a16:creationId xmlns:a16="http://schemas.microsoft.com/office/drawing/2014/main" id="{EA439D6F-5FA3-4E45-8106-AF5FB84E292C}"/>
                </a:ext>
              </a:extLst>
            </p:cNvPr>
            <p:cNvCxnSpPr>
              <a:cxnSpLocks noChangeShapeType="1"/>
              <a:stCxn id="11" idx="6"/>
              <a:endCxn id="10" idx="2"/>
            </p:cNvCxnSpPr>
            <p:nvPr/>
          </p:nvCxnSpPr>
          <p:spPr bwMode="auto">
            <a:xfrm flipV="1">
              <a:off x="1108" y="3860"/>
              <a:ext cx="1187" cy="10"/>
            </a:xfrm>
            <a:prstGeom prst="straightConnector1">
              <a:avLst/>
            </a:prstGeom>
            <a:noFill/>
            <a:ln w="28575">
              <a:solidFill>
                <a:schemeClr val="accent1"/>
              </a:solidFill>
              <a:round/>
              <a:headEnd/>
              <a:tailEnd type="triangle" w="med" len="med"/>
            </a:ln>
            <a:effectLst/>
          </p:spPr>
        </p:cxnSp>
        <p:sp>
          <p:nvSpPr>
            <p:cNvPr id="13" name="Text Box 12">
              <a:extLst>
                <a:ext uri="{FF2B5EF4-FFF2-40B4-BE49-F238E27FC236}">
                  <a16:creationId xmlns:a16="http://schemas.microsoft.com/office/drawing/2014/main" id="{5542C7FB-DFA1-874D-8B28-B54D91328796}"/>
                </a:ext>
              </a:extLst>
            </p:cNvPr>
            <p:cNvSpPr txBox="1">
              <a:spLocks noChangeArrowheads="1"/>
            </p:cNvSpPr>
            <p:nvPr/>
          </p:nvSpPr>
          <p:spPr bwMode="auto">
            <a:xfrm>
              <a:off x="1536" y="3648"/>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14" name="Line 13">
              <a:extLst>
                <a:ext uri="{FF2B5EF4-FFF2-40B4-BE49-F238E27FC236}">
                  <a16:creationId xmlns:a16="http://schemas.microsoft.com/office/drawing/2014/main" id="{0C36ED21-934E-7E48-8217-CBC0AE7708BE}"/>
                </a:ext>
              </a:extLst>
            </p:cNvPr>
            <p:cNvSpPr>
              <a:spLocks noChangeShapeType="1"/>
            </p:cNvSpPr>
            <p:nvPr/>
          </p:nvSpPr>
          <p:spPr bwMode="auto">
            <a:xfrm>
              <a:off x="1680" y="3216"/>
              <a:ext cx="0" cy="432"/>
            </a:xfrm>
            <a:prstGeom prst="line">
              <a:avLst/>
            </a:prstGeom>
            <a:noFill/>
            <a:ln w="76200">
              <a:solidFill>
                <a:schemeClr val="tx1"/>
              </a:solidFill>
              <a:prstDash val="sysDot"/>
              <a:round/>
              <a:headEnd/>
              <a:tailEnd type="triangle" w="med" len="med"/>
            </a:ln>
            <a:effectLst/>
          </p:spPr>
          <p:txBody>
            <a:bodyPr anchor="ctr">
              <a:spAutoFit/>
            </a:bodyPr>
            <a:lstStyle/>
            <a:p>
              <a:endParaRPr lang="zh-TW" altLang="en-US"/>
            </a:p>
          </p:txBody>
        </p:sp>
        <p:sp>
          <p:nvSpPr>
            <p:cNvPr id="15" name="Text Box 14">
              <a:extLst>
                <a:ext uri="{FF2B5EF4-FFF2-40B4-BE49-F238E27FC236}">
                  <a16:creationId xmlns:a16="http://schemas.microsoft.com/office/drawing/2014/main" id="{B28CEA80-9C6B-2649-9743-BDBDD69B74EC}"/>
                </a:ext>
              </a:extLst>
            </p:cNvPr>
            <p:cNvSpPr txBox="1">
              <a:spLocks noChangeArrowheads="1"/>
            </p:cNvSpPr>
            <p:nvPr/>
          </p:nvSpPr>
          <p:spPr bwMode="auto">
            <a:xfrm>
              <a:off x="1766" y="3258"/>
              <a:ext cx="691" cy="288"/>
            </a:xfrm>
            <a:prstGeom prst="rect">
              <a:avLst/>
            </a:prstGeom>
            <a:noFill/>
            <a:ln w="28575">
              <a:noFill/>
              <a:miter lim="800000"/>
              <a:headEnd/>
              <a:tailEnd/>
            </a:ln>
            <a:effectLst/>
          </p:spPr>
          <p:txBody>
            <a:bodyPr wrap="none">
              <a:spAutoFit/>
            </a:bodyPr>
            <a:lstStyle/>
            <a:p>
              <a:r>
                <a:rPr lang="en-US" altLang="zh-TW" sz="2400" b="1">
                  <a:latin typeface="Courier New" pitchFamily="49" charset="0"/>
                  <a:ea typeface="新細明體" charset="-120"/>
                </a:rPr>
                <a:t>Relax</a:t>
              </a:r>
            </a:p>
          </p:txBody>
        </p:sp>
      </p:grpSp>
      <p:grpSp>
        <p:nvGrpSpPr>
          <p:cNvPr id="16" name="Group 15">
            <a:extLst>
              <a:ext uri="{FF2B5EF4-FFF2-40B4-BE49-F238E27FC236}">
                <a16:creationId xmlns:a16="http://schemas.microsoft.com/office/drawing/2014/main" id="{686C49F6-62C8-8044-8C02-81A63F9F92B2}"/>
              </a:ext>
            </a:extLst>
          </p:cNvPr>
          <p:cNvGrpSpPr>
            <a:grpSpLocks/>
          </p:cNvGrpSpPr>
          <p:nvPr/>
        </p:nvGrpSpPr>
        <p:grpSpPr bwMode="auto">
          <a:xfrm>
            <a:off x="4827562" y="3767154"/>
            <a:ext cx="2963862" cy="2019300"/>
            <a:chOff x="3269" y="2772"/>
            <a:chExt cx="1867" cy="1272"/>
          </a:xfrm>
        </p:grpSpPr>
        <p:sp>
          <p:nvSpPr>
            <p:cNvPr id="17" name="Oval 16">
              <a:extLst>
                <a:ext uri="{FF2B5EF4-FFF2-40B4-BE49-F238E27FC236}">
                  <a16:creationId xmlns:a16="http://schemas.microsoft.com/office/drawing/2014/main" id="{44852FA4-D8CB-D54C-9827-4C5160CBC5CB}"/>
                </a:ext>
              </a:extLst>
            </p:cNvPr>
            <p:cNvSpPr>
              <a:spLocks noChangeArrowheads="1"/>
            </p:cNvSpPr>
            <p:nvPr/>
          </p:nvSpPr>
          <p:spPr bwMode="auto">
            <a:xfrm>
              <a:off x="4805" y="281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6</a:t>
              </a:r>
            </a:p>
          </p:txBody>
        </p:sp>
        <p:sp>
          <p:nvSpPr>
            <p:cNvPr id="18" name="Oval 17">
              <a:extLst>
                <a:ext uri="{FF2B5EF4-FFF2-40B4-BE49-F238E27FC236}">
                  <a16:creationId xmlns:a16="http://schemas.microsoft.com/office/drawing/2014/main" id="{0ECA24DA-3240-6C43-B4A0-7B85DABDE4BA}"/>
                </a:ext>
              </a:extLst>
            </p:cNvPr>
            <p:cNvSpPr>
              <a:spLocks noChangeArrowheads="1"/>
            </p:cNvSpPr>
            <p:nvPr/>
          </p:nvSpPr>
          <p:spPr bwMode="auto">
            <a:xfrm>
              <a:off x="3269" y="2820"/>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19" name="AutoShape 18">
              <a:extLst>
                <a:ext uri="{FF2B5EF4-FFF2-40B4-BE49-F238E27FC236}">
                  <a16:creationId xmlns:a16="http://schemas.microsoft.com/office/drawing/2014/main" id="{3B18BDAC-B067-8044-964C-61E8EAE78C8A}"/>
                </a:ext>
              </a:extLst>
            </p:cNvPr>
            <p:cNvCxnSpPr>
              <a:cxnSpLocks noChangeShapeType="1"/>
              <a:stCxn id="18" idx="6"/>
              <a:endCxn id="17" idx="2"/>
            </p:cNvCxnSpPr>
            <p:nvPr/>
          </p:nvCxnSpPr>
          <p:spPr bwMode="auto">
            <a:xfrm flipV="1">
              <a:off x="3609" y="2984"/>
              <a:ext cx="1187" cy="10"/>
            </a:xfrm>
            <a:prstGeom prst="straightConnector1">
              <a:avLst/>
            </a:prstGeom>
            <a:noFill/>
            <a:ln w="28575">
              <a:solidFill>
                <a:schemeClr val="accent1"/>
              </a:solidFill>
              <a:round/>
              <a:headEnd/>
              <a:tailEnd type="triangle" w="med" len="med"/>
            </a:ln>
            <a:effectLst/>
          </p:spPr>
        </p:cxnSp>
        <p:sp>
          <p:nvSpPr>
            <p:cNvPr id="20" name="Text Box 19">
              <a:extLst>
                <a:ext uri="{FF2B5EF4-FFF2-40B4-BE49-F238E27FC236}">
                  <a16:creationId xmlns:a16="http://schemas.microsoft.com/office/drawing/2014/main" id="{AD907949-84E8-E440-A599-0721C5EB6D5D}"/>
                </a:ext>
              </a:extLst>
            </p:cNvPr>
            <p:cNvSpPr txBox="1">
              <a:spLocks noChangeArrowheads="1"/>
            </p:cNvSpPr>
            <p:nvPr/>
          </p:nvSpPr>
          <p:spPr bwMode="auto">
            <a:xfrm>
              <a:off x="4037" y="2772"/>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21" name="Oval 20">
              <a:extLst>
                <a:ext uri="{FF2B5EF4-FFF2-40B4-BE49-F238E27FC236}">
                  <a16:creationId xmlns:a16="http://schemas.microsoft.com/office/drawing/2014/main" id="{430CB7BC-3C34-DB46-AC37-D4E902446F1A}"/>
                </a:ext>
              </a:extLst>
            </p:cNvPr>
            <p:cNvSpPr>
              <a:spLocks noChangeArrowheads="1"/>
            </p:cNvSpPr>
            <p:nvPr/>
          </p:nvSpPr>
          <p:spPr bwMode="auto">
            <a:xfrm>
              <a:off x="4805" y="368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6</a:t>
              </a:r>
            </a:p>
          </p:txBody>
        </p:sp>
        <p:sp>
          <p:nvSpPr>
            <p:cNvPr id="22" name="Oval 21">
              <a:extLst>
                <a:ext uri="{FF2B5EF4-FFF2-40B4-BE49-F238E27FC236}">
                  <a16:creationId xmlns:a16="http://schemas.microsoft.com/office/drawing/2014/main" id="{BD568893-9C5A-CF40-82B8-2A65785EE56C}"/>
                </a:ext>
              </a:extLst>
            </p:cNvPr>
            <p:cNvSpPr>
              <a:spLocks noChangeArrowheads="1"/>
            </p:cNvSpPr>
            <p:nvPr/>
          </p:nvSpPr>
          <p:spPr bwMode="auto">
            <a:xfrm>
              <a:off x="3269" y="3696"/>
              <a:ext cx="331" cy="348"/>
            </a:xfrm>
            <a:prstGeom prst="ellipse">
              <a:avLst/>
            </a:prstGeom>
            <a:solidFill>
              <a:srgbClr val="FFFFFF"/>
            </a:solidFill>
            <a:ln w="28575">
              <a:solidFill>
                <a:schemeClr val="accent1"/>
              </a:solidFill>
              <a:round/>
              <a:headEnd/>
              <a:tailEnd/>
            </a:ln>
            <a:effectLst/>
          </p:spPr>
          <p:txBody>
            <a:bodyPr anchor="ctr">
              <a:spAutoFit/>
            </a:bodyPr>
            <a:lstStyle/>
            <a:p>
              <a:pPr algn="ctr"/>
              <a:r>
                <a:rPr lang="en-US" altLang="zh-TW" b="1">
                  <a:latin typeface="Courier New" pitchFamily="49" charset="0"/>
                  <a:ea typeface="新細明體" charset="-120"/>
                </a:rPr>
                <a:t>5</a:t>
              </a:r>
            </a:p>
          </p:txBody>
        </p:sp>
        <p:cxnSp>
          <p:nvCxnSpPr>
            <p:cNvPr id="23" name="AutoShape 22">
              <a:extLst>
                <a:ext uri="{FF2B5EF4-FFF2-40B4-BE49-F238E27FC236}">
                  <a16:creationId xmlns:a16="http://schemas.microsoft.com/office/drawing/2014/main" id="{CC43F890-51A2-2C40-B569-35031C9FE312}"/>
                </a:ext>
              </a:extLst>
            </p:cNvPr>
            <p:cNvCxnSpPr>
              <a:cxnSpLocks noChangeShapeType="1"/>
              <a:stCxn id="22" idx="6"/>
              <a:endCxn id="21" idx="2"/>
            </p:cNvCxnSpPr>
            <p:nvPr/>
          </p:nvCxnSpPr>
          <p:spPr bwMode="auto">
            <a:xfrm flipV="1">
              <a:off x="3609" y="3860"/>
              <a:ext cx="1187" cy="10"/>
            </a:xfrm>
            <a:prstGeom prst="straightConnector1">
              <a:avLst/>
            </a:prstGeom>
            <a:noFill/>
            <a:ln w="28575">
              <a:solidFill>
                <a:schemeClr val="accent1"/>
              </a:solidFill>
              <a:round/>
              <a:headEnd/>
              <a:tailEnd type="triangle" w="med" len="med"/>
            </a:ln>
            <a:effectLst/>
          </p:spPr>
        </p:cxnSp>
        <p:sp>
          <p:nvSpPr>
            <p:cNvPr id="24" name="Text Box 23">
              <a:extLst>
                <a:ext uri="{FF2B5EF4-FFF2-40B4-BE49-F238E27FC236}">
                  <a16:creationId xmlns:a16="http://schemas.microsoft.com/office/drawing/2014/main" id="{8093CE57-F6A1-944D-B27C-3B6ADBFF1FAE}"/>
                </a:ext>
              </a:extLst>
            </p:cNvPr>
            <p:cNvSpPr txBox="1">
              <a:spLocks noChangeArrowheads="1"/>
            </p:cNvSpPr>
            <p:nvPr/>
          </p:nvSpPr>
          <p:spPr bwMode="auto">
            <a:xfrm>
              <a:off x="4037" y="3648"/>
              <a:ext cx="212" cy="250"/>
            </a:xfrm>
            <a:prstGeom prst="rect">
              <a:avLst/>
            </a:prstGeom>
            <a:noFill/>
            <a:ln w="28575">
              <a:noFill/>
              <a:miter lim="800000"/>
              <a:headEnd/>
              <a:tailEnd/>
            </a:ln>
            <a:effectLst/>
          </p:spPr>
          <p:txBody>
            <a:bodyPr wrap="none">
              <a:spAutoFit/>
            </a:bodyPr>
            <a:lstStyle/>
            <a:p>
              <a:pPr algn="ctr"/>
              <a:r>
                <a:rPr lang="en-US" altLang="zh-TW" b="1">
                  <a:latin typeface="Courier New" pitchFamily="49" charset="0"/>
                  <a:ea typeface="新細明體" charset="-120"/>
                </a:rPr>
                <a:t>2</a:t>
              </a:r>
            </a:p>
          </p:txBody>
        </p:sp>
        <p:sp>
          <p:nvSpPr>
            <p:cNvPr id="25" name="Line 24">
              <a:extLst>
                <a:ext uri="{FF2B5EF4-FFF2-40B4-BE49-F238E27FC236}">
                  <a16:creationId xmlns:a16="http://schemas.microsoft.com/office/drawing/2014/main" id="{DECCE381-478B-0541-BD6C-81CD5264241A}"/>
                </a:ext>
              </a:extLst>
            </p:cNvPr>
            <p:cNvSpPr>
              <a:spLocks noChangeShapeType="1"/>
            </p:cNvSpPr>
            <p:nvPr/>
          </p:nvSpPr>
          <p:spPr bwMode="auto">
            <a:xfrm>
              <a:off x="4128" y="3216"/>
              <a:ext cx="0" cy="432"/>
            </a:xfrm>
            <a:prstGeom prst="line">
              <a:avLst/>
            </a:prstGeom>
            <a:noFill/>
            <a:ln w="76200">
              <a:solidFill>
                <a:schemeClr val="tx1"/>
              </a:solidFill>
              <a:prstDash val="sysDot"/>
              <a:round/>
              <a:headEnd/>
              <a:tailEnd type="triangle" w="med" len="med"/>
            </a:ln>
            <a:effectLst/>
          </p:spPr>
          <p:txBody>
            <a:bodyPr anchor="ctr">
              <a:spAutoFit/>
            </a:bodyPr>
            <a:lstStyle/>
            <a:p>
              <a:endParaRPr lang="zh-TW" altLang="en-US"/>
            </a:p>
          </p:txBody>
        </p:sp>
        <p:sp>
          <p:nvSpPr>
            <p:cNvPr id="26" name="Text Box 25">
              <a:extLst>
                <a:ext uri="{FF2B5EF4-FFF2-40B4-BE49-F238E27FC236}">
                  <a16:creationId xmlns:a16="http://schemas.microsoft.com/office/drawing/2014/main" id="{C1CEA981-94B1-914E-8E94-1E1F033938C9}"/>
                </a:ext>
              </a:extLst>
            </p:cNvPr>
            <p:cNvSpPr txBox="1">
              <a:spLocks noChangeArrowheads="1"/>
            </p:cNvSpPr>
            <p:nvPr/>
          </p:nvSpPr>
          <p:spPr bwMode="auto">
            <a:xfrm>
              <a:off x="4214" y="3258"/>
              <a:ext cx="691" cy="288"/>
            </a:xfrm>
            <a:prstGeom prst="rect">
              <a:avLst/>
            </a:prstGeom>
            <a:noFill/>
            <a:ln w="28575">
              <a:noFill/>
              <a:miter lim="800000"/>
              <a:headEnd/>
              <a:tailEnd/>
            </a:ln>
            <a:effectLst/>
          </p:spPr>
          <p:txBody>
            <a:bodyPr wrap="none">
              <a:spAutoFit/>
            </a:bodyPr>
            <a:lstStyle/>
            <a:p>
              <a:r>
                <a:rPr lang="en-US" altLang="zh-TW" sz="2400" b="1">
                  <a:latin typeface="Courier New" pitchFamily="49" charset="0"/>
                  <a:ea typeface="新細明體" charset="-120"/>
                </a:rPr>
                <a:t>Relax</a:t>
              </a:r>
            </a:p>
          </p:txBody>
        </p:sp>
      </p:grpSp>
    </p:spTree>
    <p:extLst>
      <p:ext uri="{BB962C8B-B14F-4D97-AF65-F5344CB8AC3E}">
        <p14:creationId xmlns:p14="http://schemas.microsoft.com/office/powerpoint/2010/main" val="914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5E561C-B4B3-8641-BBDF-A3D425CFC611}"/>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9E39A8FA-B741-8245-9B7B-1DBEB6BE70F2}"/>
              </a:ext>
            </a:extLst>
          </p:cNvPr>
          <p:cNvSpPr>
            <a:spLocks noGrp="1"/>
          </p:cNvSpPr>
          <p:nvPr>
            <p:ph type="title"/>
          </p:nvPr>
        </p:nvSpPr>
        <p:spPr/>
        <p:txBody>
          <a:bodyPr/>
          <a:lstStyle/>
          <a:p>
            <a:r>
              <a:rPr lang="en-US" dirty="0"/>
              <a:t>Bellman Ford</a:t>
            </a:r>
          </a:p>
        </p:txBody>
      </p:sp>
      <p:sp>
        <p:nvSpPr>
          <p:cNvPr id="4" name="Content Placeholder 3">
            <a:extLst>
              <a:ext uri="{FF2B5EF4-FFF2-40B4-BE49-F238E27FC236}">
                <a16:creationId xmlns:a16="http://schemas.microsoft.com/office/drawing/2014/main" id="{5CE9A426-81F4-F34B-B167-E57E0DF9A10F}"/>
              </a:ext>
            </a:extLst>
          </p:cNvPr>
          <p:cNvSpPr>
            <a:spLocks noGrp="1"/>
          </p:cNvSpPr>
          <p:nvPr>
            <p:ph idx="1"/>
          </p:nvPr>
        </p:nvSpPr>
        <p:spPr>
          <a:xfrm>
            <a:off x="628650" y="5276872"/>
            <a:ext cx="7886700" cy="678411"/>
          </a:xfrm>
        </p:spPr>
        <p:txBody>
          <a:bodyPr/>
          <a:lstStyle/>
          <a:p>
            <a:r>
              <a:rPr lang="en-US" dirty="0"/>
              <a:t>The simplest shortest path algorithm</a:t>
            </a:r>
          </a:p>
        </p:txBody>
      </p:sp>
      <p:sp>
        <p:nvSpPr>
          <p:cNvPr id="5" name="Rectangle 3">
            <a:extLst>
              <a:ext uri="{FF2B5EF4-FFF2-40B4-BE49-F238E27FC236}">
                <a16:creationId xmlns:a16="http://schemas.microsoft.com/office/drawing/2014/main" id="{B7335F0B-6EBD-D34F-906C-6C346390E852}"/>
              </a:ext>
            </a:extLst>
          </p:cNvPr>
          <p:cNvSpPr txBox="1">
            <a:spLocks noChangeArrowheads="1"/>
          </p:cNvSpPr>
          <p:nvPr/>
        </p:nvSpPr>
        <p:spPr>
          <a:xfrm>
            <a:off x="457200" y="1524000"/>
            <a:ext cx="8229600" cy="469108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rPr>
              <a:t>BellmanFord</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   for each v </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V</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d[v] = ;</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d[s] = 0;</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i</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=1 to |V|-1</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each edge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 E</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w(</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u,v,w</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if (d[v] &gt; d[u]+w) then d[v]=d[u]+w</a:t>
            </a:r>
            <a:endParaRPr kumimoji="0" lang="en-US" altLang="zh-TW" sz="24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p:txBody>
      </p:sp>
      <p:grpSp>
        <p:nvGrpSpPr>
          <p:cNvPr id="6" name="Group 4">
            <a:extLst>
              <a:ext uri="{FF2B5EF4-FFF2-40B4-BE49-F238E27FC236}">
                <a16:creationId xmlns:a16="http://schemas.microsoft.com/office/drawing/2014/main" id="{26793628-037A-EB48-A7A7-C829142D37C1}"/>
              </a:ext>
            </a:extLst>
          </p:cNvPr>
          <p:cNvGrpSpPr>
            <a:grpSpLocks/>
          </p:cNvGrpSpPr>
          <p:nvPr/>
        </p:nvGrpSpPr>
        <p:grpSpPr bwMode="auto">
          <a:xfrm>
            <a:off x="5357818" y="1495436"/>
            <a:ext cx="3324225" cy="1371600"/>
            <a:chOff x="3456" y="1008"/>
            <a:chExt cx="2094" cy="864"/>
          </a:xfrm>
        </p:grpSpPr>
        <p:sp>
          <p:nvSpPr>
            <p:cNvPr id="7" name="AutoShape 5">
              <a:extLst>
                <a:ext uri="{FF2B5EF4-FFF2-40B4-BE49-F238E27FC236}">
                  <a16:creationId xmlns:a16="http://schemas.microsoft.com/office/drawing/2014/main" id="{488A0A2A-863A-DA4F-8FB1-0CF892C52D24}"/>
                </a:ext>
              </a:extLst>
            </p:cNvPr>
            <p:cNvSpPr>
              <a:spLocks/>
            </p:cNvSpPr>
            <p:nvPr/>
          </p:nvSpPr>
          <p:spPr bwMode="auto">
            <a:xfrm>
              <a:off x="3456" y="1008"/>
              <a:ext cx="144" cy="864"/>
            </a:xfrm>
            <a:prstGeom prst="rightBrace">
              <a:avLst>
                <a:gd name="adj1" fmla="val 50000"/>
                <a:gd name="adj2" fmla="val 50000"/>
              </a:avLst>
            </a:prstGeom>
            <a:noFill/>
            <a:ln w="28575">
              <a:solidFill>
                <a:schemeClr val="tx1"/>
              </a:solidFill>
              <a:round/>
              <a:headEnd/>
              <a:tailEnd/>
            </a:ln>
            <a:effectLst/>
          </p:spPr>
          <p:txBody>
            <a:bodyPr wrap="none" anchor="ctr">
              <a:spAutoFit/>
            </a:bodyPr>
            <a:lstStyle/>
            <a:p>
              <a:endParaRPr lang="zh-TW" altLang="en-US"/>
            </a:p>
          </p:txBody>
        </p:sp>
        <p:sp>
          <p:nvSpPr>
            <p:cNvPr id="8" name="Text Box 6">
              <a:extLst>
                <a:ext uri="{FF2B5EF4-FFF2-40B4-BE49-F238E27FC236}">
                  <a16:creationId xmlns:a16="http://schemas.microsoft.com/office/drawing/2014/main" id="{20EC33ED-F29D-B447-8F4D-6DED42E13A86}"/>
                </a:ext>
              </a:extLst>
            </p:cNvPr>
            <p:cNvSpPr txBox="1">
              <a:spLocks noChangeArrowheads="1"/>
            </p:cNvSpPr>
            <p:nvPr/>
          </p:nvSpPr>
          <p:spPr bwMode="auto">
            <a:xfrm>
              <a:off x="3628" y="1166"/>
              <a:ext cx="1922" cy="577"/>
            </a:xfrm>
            <a:prstGeom prst="rect">
              <a:avLst/>
            </a:prstGeom>
            <a:noFill/>
            <a:ln w="28575">
              <a:noFill/>
              <a:miter lim="800000"/>
              <a:headEnd/>
              <a:tailEnd/>
            </a:ln>
            <a:effectLst/>
          </p:spPr>
          <p:txBody>
            <a:bodyPr wrap="none">
              <a:spAutoFit/>
            </a:bodyPr>
            <a:lstStyle/>
            <a:p>
              <a:r>
                <a:rPr lang="en-US" altLang="zh-TW" sz="1800" b="1">
                  <a:latin typeface="Courier New" pitchFamily="49" charset="0"/>
                  <a:ea typeface="新細明體" charset="-120"/>
                </a:rPr>
                <a:t>Initialize d[], which</a:t>
              </a:r>
            </a:p>
            <a:p>
              <a:r>
                <a:rPr lang="en-US" altLang="zh-TW" sz="1800" b="1">
                  <a:latin typeface="Courier New" pitchFamily="49" charset="0"/>
                  <a:ea typeface="新細明體" charset="-120"/>
                </a:rPr>
                <a:t>will converge to </a:t>
              </a:r>
              <a:br>
                <a:rPr lang="en-US" altLang="zh-TW" sz="1800" b="1">
                  <a:latin typeface="Courier New" pitchFamily="49" charset="0"/>
                  <a:ea typeface="新細明體" charset="-120"/>
                </a:rPr>
              </a:br>
              <a:r>
                <a:rPr lang="en-US" altLang="zh-TW" sz="1800" b="1">
                  <a:latin typeface="Courier New" pitchFamily="49" charset="0"/>
                  <a:ea typeface="新細明體" charset="-120"/>
                </a:rPr>
                <a:t>shortest-path value </a:t>
              </a:r>
              <a:r>
                <a:rPr lang="en-US" altLang="zh-TW" sz="1800" b="1">
                  <a:latin typeface="Courier New" pitchFamily="49" charset="0"/>
                  <a:ea typeface="新細明體" charset="-120"/>
                  <a:sym typeface="Symbol" pitchFamily="18" charset="2"/>
                </a:rPr>
                <a:t></a:t>
              </a:r>
              <a:endParaRPr lang="en-US" altLang="zh-TW" sz="1800" b="1">
                <a:latin typeface="Courier New" pitchFamily="49" charset="0"/>
                <a:ea typeface="新細明體" charset="-120"/>
              </a:endParaRPr>
            </a:p>
          </p:txBody>
        </p:sp>
      </p:grpSp>
      <p:grpSp>
        <p:nvGrpSpPr>
          <p:cNvPr id="9" name="Group 7">
            <a:extLst>
              <a:ext uri="{FF2B5EF4-FFF2-40B4-BE49-F238E27FC236}">
                <a16:creationId xmlns:a16="http://schemas.microsoft.com/office/drawing/2014/main" id="{5BF99906-4C6B-6F43-9285-69AC5D1CBF04}"/>
              </a:ext>
            </a:extLst>
          </p:cNvPr>
          <p:cNvGrpSpPr>
            <a:grpSpLocks/>
          </p:cNvGrpSpPr>
          <p:nvPr/>
        </p:nvGrpSpPr>
        <p:grpSpPr bwMode="auto">
          <a:xfrm>
            <a:off x="5357818" y="2867036"/>
            <a:ext cx="3051175" cy="1066800"/>
            <a:chOff x="3456" y="1872"/>
            <a:chExt cx="1922" cy="672"/>
          </a:xfrm>
        </p:grpSpPr>
        <p:sp>
          <p:nvSpPr>
            <p:cNvPr id="10" name="AutoShape 8">
              <a:extLst>
                <a:ext uri="{FF2B5EF4-FFF2-40B4-BE49-F238E27FC236}">
                  <a16:creationId xmlns:a16="http://schemas.microsoft.com/office/drawing/2014/main" id="{503A5322-2590-3949-B1BF-8E5DEF33E03B}"/>
                </a:ext>
              </a:extLst>
            </p:cNvPr>
            <p:cNvSpPr>
              <a:spLocks/>
            </p:cNvSpPr>
            <p:nvPr/>
          </p:nvSpPr>
          <p:spPr bwMode="auto">
            <a:xfrm>
              <a:off x="3456" y="1872"/>
              <a:ext cx="144" cy="672"/>
            </a:xfrm>
            <a:prstGeom prst="rightBrace">
              <a:avLst>
                <a:gd name="adj1" fmla="val 38889"/>
                <a:gd name="adj2" fmla="val 50000"/>
              </a:avLst>
            </a:prstGeom>
            <a:noFill/>
            <a:ln w="28575">
              <a:solidFill>
                <a:schemeClr val="tx1"/>
              </a:solidFill>
              <a:round/>
              <a:headEnd/>
              <a:tailEnd/>
            </a:ln>
            <a:effectLst/>
          </p:spPr>
          <p:txBody>
            <a:bodyPr anchor="ctr">
              <a:spAutoFit/>
            </a:bodyPr>
            <a:lstStyle/>
            <a:p>
              <a:endParaRPr lang="zh-TW" altLang="en-US"/>
            </a:p>
          </p:txBody>
        </p:sp>
        <p:sp>
          <p:nvSpPr>
            <p:cNvPr id="11" name="Text Box 9">
              <a:extLst>
                <a:ext uri="{FF2B5EF4-FFF2-40B4-BE49-F238E27FC236}">
                  <a16:creationId xmlns:a16="http://schemas.microsoft.com/office/drawing/2014/main" id="{91DB5061-CB0D-F04D-A0F6-6181E87C6C7A}"/>
                </a:ext>
              </a:extLst>
            </p:cNvPr>
            <p:cNvSpPr txBox="1">
              <a:spLocks noChangeArrowheads="1"/>
            </p:cNvSpPr>
            <p:nvPr/>
          </p:nvSpPr>
          <p:spPr bwMode="auto">
            <a:xfrm>
              <a:off x="3628" y="1919"/>
              <a:ext cx="1750" cy="577"/>
            </a:xfrm>
            <a:prstGeom prst="rect">
              <a:avLst/>
            </a:prstGeom>
            <a:noFill/>
            <a:ln w="28575">
              <a:noFill/>
              <a:miter lim="800000"/>
              <a:headEnd/>
              <a:tailEnd/>
            </a:ln>
            <a:effectLst/>
          </p:spPr>
          <p:txBody>
            <a:bodyPr wrap="none">
              <a:spAutoFit/>
            </a:bodyPr>
            <a:lstStyle/>
            <a:p>
              <a:r>
                <a:rPr lang="en-US" altLang="zh-TW" sz="1800" b="1" dirty="0">
                  <a:latin typeface="Courier New" pitchFamily="49" charset="0"/>
                  <a:ea typeface="新細明體" charset="-120"/>
                </a:rPr>
                <a:t>Relaxation: </a:t>
              </a:r>
              <a:br>
                <a:rPr lang="en-US" altLang="zh-TW" sz="1800" b="1" dirty="0">
                  <a:latin typeface="Courier New" pitchFamily="49" charset="0"/>
                  <a:ea typeface="新細明體" charset="-120"/>
                </a:rPr>
              </a:br>
              <a:r>
                <a:rPr lang="en-US" altLang="zh-TW" sz="1800" b="1" dirty="0">
                  <a:latin typeface="Courier New" pitchFamily="49" charset="0"/>
                  <a:ea typeface="新細明體" charset="-120"/>
                </a:rPr>
                <a:t>Make |V|-1 passes, </a:t>
              </a:r>
            </a:p>
            <a:p>
              <a:r>
                <a:rPr lang="en-US" altLang="zh-TW" sz="1800" b="1" dirty="0">
                  <a:latin typeface="Courier New" pitchFamily="49" charset="0"/>
                  <a:ea typeface="新細明體" charset="-120"/>
                </a:rPr>
                <a:t>relax each edge</a:t>
              </a:r>
            </a:p>
          </p:txBody>
        </p:sp>
      </p:grpSp>
    </p:spTree>
    <p:extLst>
      <p:ext uri="{BB962C8B-B14F-4D97-AF65-F5344CB8AC3E}">
        <p14:creationId xmlns:p14="http://schemas.microsoft.com/office/powerpoint/2010/main" val="4246199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37" name="Oval 4"/>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38" name="Oval 5"/>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39" name="Oval 6"/>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40" name="Oval 7"/>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41" name="Oval 8"/>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42" name="Line 9"/>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3" name="Line 10"/>
          <p:cNvSpPr>
            <a:spLocks noChangeShapeType="1"/>
          </p:cNvSpPr>
          <p:nvPr/>
        </p:nvSpPr>
        <p:spPr bwMode="auto">
          <a:xfrm flipH="1">
            <a:off x="2590800" y="2459023"/>
            <a:ext cx="3733800" cy="0"/>
          </a:xfrm>
          <a:prstGeom prst="line">
            <a:avLst/>
          </a:prstGeom>
          <a:noFill/>
          <a:ln w="9525">
            <a:solidFill>
              <a:schemeClr val="tx1"/>
            </a:solidFill>
            <a:round/>
            <a:headEnd type="triangle" w="med" len="med"/>
            <a:tailEnd/>
          </a:ln>
          <a:effectLst/>
        </p:spPr>
        <p:txBody>
          <a:bodyPr/>
          <a:lstStyle/>
          <a:p>
            <a:endParaRPr lang="zh-TW" altLang="en-US"/>
          </a:p>
        </p:txBody>
      </p:sp>
      <p:sp>
        <p:nvSpPr>
          <p:cNvPr id="44" name="Line 11"/>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5" name="Line 13"/>
          <p:cNvSpPr>
            <a:spLocks noChangeShapeType="1"/>
          </p:cNvSpPr>
          <p:nvPr/>
        </p:nvSpPr>
        <p:spPr bwMode="auto">
          <a:xfrm>
            <a:off x="2133600" y="2687623"/>
            <a:ext cx="0" cy="2362200"/>
          </a:xfrm>
          <a:prstGeom prst="line">
            <a:avLst/>
          </a:prstGeom>
          <a:noFill/>
          <a:ln w="9525">
            <a:solidFill>
              <a:schemeClr val="tx1"/>
            </a:solidFill>
            <a:round/>
            <a:headEnd/>
            <a:tailEnd type="triangle" w="med" len="med"/>
          </a:ln>
          <a:effectLst/>
        </p:spPr>
        <p:txBody>
          <a:bodyPr/>
          <a:lstStyle/>
          <a:p>
            <a:endParaRPr lang="zh-TW" altLang="en-US"/>
          </a:p>
        </p:txBody>
      </p:sp>
      <p:sp>
        <p:nvSpPr>
          <p:cNvPr id="46" name="Line 14"/>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47" name="Line 15"/>
          <p:cNvSpPr>
            <a:spLocks noChangeShapeType="1"/>
          </p:cNvSpPr>
          <p:nvPr/>
        </p:nvSpPr>
        <p:spPr bwMode="auto">
          <a:xfrm>
            <a:off x="2438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16"/>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49" name="Line 17"/>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18"/>
          <p:cNvSpPr>
            <a:spLocks noChangeShapeType="1"/>
          </p:cNvSpPr>
          <p:nvPr/>
        </p:nvSpPr>
        <p:spPr bwMode="auto">
          <a:xfrm>
            <a:off x="4724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1" name="Line 19"/>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2" name="Text Box 29"/>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3" name="Text Box 30"/>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54" name="Text Box 31"/>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55" name="Text Box 32"/>
          <p:cNvSpPr txBox="1">
            <a:spLocks noChangeArrowheads="1"/>
          </p:cNvSpPr>
          <p:nvPr/>
        </p:nvSpPr>
        <p:spPr bwMode="auto">
          <a:xfrm>
            <a:off x="6765925"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6" name="Text Box 33"/>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7" name="Text Box 34"/>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8" name="Text Box 35"/>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59" name="Text Box 36"/>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60" name="Text Box 37"/>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1" name="Text Box 38"/>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2" name="Text Box 39"/>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63" name="Text Box 44"/>
          <p:cNvSpPr txBox="1">
            <a:spLocks noChangeArrowheads="1"/>
          </p:cNvSpPr>
          <p:nvPr/>
        </p:nvSpPr>
        <p:spPr bwMode="auto">
          <a:xfrm>
            <a:off x="6858000" y="15446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64" name="Text Box 45"/>
          <p:cNvSpPr txBox="1">
            <a:spLocks noChangeArrowheads="1"/>
          </p:cNvSpPr>
          <p:nvPr/>
        </p:nvSpPr>
        <p:spPr bwMode="auto">
          <a:xfrm>
            <a:off x="4038600" y="29162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65" name="Text Box 46"/>
          <p:cNvSpPr txBox="1">
            <a:spLocks noChangeArrowheads="1"/>
          </p:cNvSpPr>
          <p:nvPr/>
        </p:nvSpPr>
        <p:spPr bwMode="auto">
          <a:xfrm>
            <a:off x="25146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66" name="Text Box 47"/>
          <p:cNvSpPr txBox="1">
            <a:spLocks noChangeArrowheads="1"/>
          </p:cNvSpPr>
          <p:nvPr/>
        </p:nvSpPr>
        <p:spPr bwMode="auto">
          <a:xfrm>
            <a:off x="68580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Tree>
    <p:extLst>
      <p:ext uri="{BB962C8B-B14F-4D97-AF65-F5344CB8AC3E}">
        <p14:creationId xmlns:p14="http://schemas.microsoft.com/office/powerpoint/2010/main" val="2389151433"/>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34" name="Oval 2"/>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35" name="Oval 3"/>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36" name="Oval 4"/>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67" name="Oval 5"/>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68" name="Oval 6"/>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69" name="Line 7"/>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70" name="Line 8"/>
          <p:cNvSpPr>
            <a:spLocks noChangeShapeType="1"/>
          </p:cNvSpPr>
          <p:nvPr/>
        </p:nvSpPr>
        <p:spPr bwMode="auto">
          <a:xfrm flipH="1">
            <a:off x="2590800" y="2459023"/>
            <a:ext cx="3733800" cy="0"/>
          </a:xfrm>
          <a:prstGeom prst="line">
            <a:avLst/>
          </a:prstGeom>
          <a:noFill/>
          <a:ln w="44450">
            <a:solidFill>
              <a:srgbClr val="FF0000"/>
            </a:solidFill>
            <a:round/>
            <a:headEnd type="triangle" w="med" len="med"/>
            <a:tailEnd/>
          </a:ln>
          <a:effectLst/>
        </p:spPr>
        <p:txBody>
          <a:bodyPr/>
          <a:lstStyle/>
          <a:p>
            <a:endParaRPr lang="zh-TW" altLang="en-US"/>
          </a:p>
        </p:txBody>
      </p:sp>
      <p:sp>
        <p:nvSpPr>
          <p:cNvPr id="71" name="Line 9"/>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72" name="Line 10"/>
          <p:cNvSpPr>
            <a:spLocks noChangeShapeType="1"/>
          </p:cNvSpPr>
          <p:nvPr/>
        </p:nvSpPr>
        <p:spPr bwMode="auto">
          <a:xfrm>
            <a:off x="2133600" y="2687623"/>
            <a:ext cx="0" cy="2362200"/>
          </a:xfrm>
          <a:prstGeom prst="line">
            <a:avLst/>
          </a:prstGeom>
          <a:noFill/>
          <a:ln w="44450">
            <a:solidFill>
              <a:srgbClr val="FF0000"/>
            </a:solidFill>
            <a:round/>
            <a:headEnd/>
            <a:tailEnd type="triangle" w="med" len="med"/>
          </a:ln>
          <a:effectLst/>
        </p:spPr>
        <p:txBody>
          <a:bodyPr/>
          <a:lstStyle/>
          <a:p>
            <a:endParaRPr lang="zh-TW" altLang="en-US"/>
          </a:p>
        </p:txBody>
      </p:sp>
      <p:sp>
        <p:nvSpPr>
          <p:cNvPr id="73" name="Line 11"/>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74" name="Line 12"/>
          <p:cNvSpPr>
            <a:spLocks noChangeShapeType="1"/>
          </p:cNvSpPr>
          <p:nvPr/>
        </p:nvSpPr>
        <p:spPr bwMode="auto">
          <a:xfrm>
            <a:off x="2438400" y="2611423"/>
            <a:ext cx="1676400" cy="1066800"/>
          </a:xfrm>
          <a:prstGeom prst="line">
            <a:avLst/>
          </a:prstGeom>
          <a:noFill/>
          <a:ln w="44450">
            <a:solidFill>
              <a:srgbClr val="FF0000"/>
            </a:solidFill>
            <a:round/>
            <a:headEnd/>
            <a:tailEnd type="triangle" w="med" len="med"/>
          </a:ln>
          <a:effectLst/>
        </p:spPr>
        <p:txBody>
          <a:bodyPr/>
          <a:lstStyle/>
          <a:p>
            <a:endParaRPr lang="zh-TW" altLang="en-US"/>
          </a:p>
        </p:txBody>
      </p:sp>
      <p:sp>
        <p:nvSpPr>
          <p:cNvPr id="75" name="Line 13"/>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76" name="Line 14"/>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77" name="Line 15"/>
          <p:cNvSpPr>
            <a:spLocks noChangeShapeType="1"/>
          </p:cNvSpPr>
          <p:nvPr/>
        </p:nvSpPr>
        <p:spPr bwMode="auto">
          <a:xfrm>
            <a:off x="4724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78" name="Line 16"/>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79" name="Text Box 17"/>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80" name="Text Box 18"/>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81" name="Text Box 19"/>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82" name="Text Box 20"/>
          <p:cNvSpPr txBox="1">
            <a:spLocks noChangeArrowheads="1"/>
          </p:cNvSpPr>
          <p:nvPr/>
        </p:nvSpPr>
        <p:spPr bwMode="auto">
          <a:xfrm>
            <a:off x="6765925"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83" name="Text Box 21"/>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84" name="Text Box 22"/>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85" name="Text Box 23"/>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86" name="Text Box 24"/>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87" name="Text Box 25"/>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88" name="Text Box 26"/>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89" name="Text Box 27"/>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90" name="Text Box 28"/>
          <p:cNvSpPr txBox="1">
            <a:spLocks noChangeArrowheads="1"/>
          </p:cNvSpPr>
          <p:nvPr/>
        </p:nvSpPr>
        <p:spPr bwMode="auto">
          <a:xfrm>
            <a:off x="6858000" y="1544623"/>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91" name="Text Box 29"/>
          <p:cNvSpPr txBox="1">
            <a:spLocks noChangeArrowheads="1"/>
          </p:cNvSpPr>
          <p:nvPr/>
        </p:nvSpPr>
        <p:spPr bwMode="auto">
          <a:xfrm>
            <a:off x="4038600" y="2916223"/>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a:t>
            </a:r>
          </a:p>
        </p:txBody>
      </p:sp>
      <p:sp>
        <p:nvSpPr>
          <p:cNvPr id="92" name="Text Box 30"/>
          <p:cNvSpPr txBox="1">
            <a:spLocks noChangeArrowheads="1"/>
          </p:cNvSpPr>
          <p:nvPr/>
        </p:nvSpPr>
        <p:spPr bwMode="auto">
          <a:xfrm>
            <a:off x="2514600" y="5507023"/>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93" name="Text Box 31"/>
          <p:cNvSpPr txBox="1">
            <a:spLocks noChangeArrowheads="1"/>
          </p:cNvSpPr>
          <p:nvPr/>
        </p:nvSpPr>
        <p:spPr bwMode="auto">
          <a:xfrm>
            <a:off x="68580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94" name="Line 32"/>
          <p:cNvSpPr>
            <a:spLocks noChangeShapeType="1"/>
          </p:cNvSpPr>
          <p:nvPr/>
        </p:nvSpPr>
        <p:spPr bwMode="auto">
          <a:xfrm flipH="1">
            <a:off x="2895600" y="5888023"/>
            <a:ext cx="76200" cy="152400"/>
          </a:xfrm>
          <a:prstGeom prst="line">
            <a:avLst/>
          </a:prstGeom>
          <a:noFill/>
          <a:ln w="9525">
            <a:solidFill>
              <a:schemeClr val="tx1"/>
            </a:solidFill>
            <a:round/>
            <a:headEnd/>
            <a:tailEnd/>
          </a:ln>
          <a:effectLst/>
        </p:spPr>
        <p:txBody>
          <a:bodyPr/>
          <a:lstStyle/>
          <a:p>
            <a:endParaRPr lang="zh-TW" altLang="en-US"/>
          </a:p>
        </p:txBody>
      </p:sp>
      <p:sp>
        <p:nvSpPr>
          <p:cNvPr id="95" name="Line 35"/>
          <p:cNvSpPr>
            <a:spLocks noChangeShapeType="1"/>
          </p:cNvSpPr>
          <p:nvPr/>
        </p:nvSpPr>
        <p:spPr bwMode="auto">
          <a:xfrm flipH="1">
            <a:off x="4495800" y="3068623"/>
            <a:ext cx="76200" cy="152400"/>
          </a:xfrm>
          <a:prstGeom prst="line">
            <a:avLst/>
          </a:prstGeom>
          <a:noFill/>
          <a:ln w="9525">
            <a:solidFill>
              <a:schemeClr val="tx1"/>
            </a:solidFill>
            <a:round/>
            <a:headEnd/>
            <a:tailEnd/>
          </a:ln>
          <a:effectLst/>
        </p:spPr>
        <p:txBody>
          <a:bodyPr/>
          <a:lstStyle/>
          <a:p>
            <a:endParaRPr lang="zh-TW" altLang="en-US"/>
          </a:p>
        </p:txBody>
      </p:sp>
      <p:sp>
        <p:nvSpPr>
          <p:cNvPr id="96" name="Line 36"/>
          <p:cNvSpPr>
            <a:spLocks noChangeShapeType="1"/>
          </p:cNvSpPr>
          <p:nvPr/>
        </p:nvSpPr>
        <p:spPr bwMode="auto">
          <a:xfrm flipH="1">
            <a:off x="4419600" y="3297223"/>
            <a:ext cx="76200" cy="152400"/>
          </a:xfrm>
          <a:prstGeom prst="line">
            <a:avLst/>
          </a:prstGeom>
          <a:noFill/>
          <a:ln w="9525">
            <a:solidFill>
              <a:schemeClr val="tx1"/>
            </a:solidFill>
            <a:round/>
            <a:headEnd/>
            <a:tailEnd/>
          </a:ln>
          <a:effectLst/>
        </p:spPr>
        <p:txBody>
          <a:bodyPr/>
          <a:lstStyle/>
          <a:p>
            <a:endParaRPr lang="zh-TW" altLang="en-US"/>
          </a:p>
        </p:txBody>
      </p:sp>
      <p:sp>
        <p:nvSpPr>
          <p:cNvPr id="97" name="Line 37"/>
          <p:cNvSpPr>
            <a:spLocks noChangeShapeType="1"/>
          </p:cNvSpPr>
          <p:nvPr/>
        </p:nvSpPr>
        <p:spPr bwMode="auto">
          <a:xfrm flipH="1">
            <a:off x="7315200" y="1697023"/>
            <a:ext cx="76200" cy="152400"/>
          </a:xfrm>
          <a:prstGeom prst="line">
            <a:avLst/>
          </a:prstGeom>
          <a:noFill/>
          <a:ln w="9525">
            <a:solidFill>
              <a:schemeClr val="tx1"/>
            </a:solidFill>
            <a:round/>
            <a:headEnd/>
            <a:tailEnd/>
          </a:ln>
          <a:effectLst/>
        </p:spPr>
        <p:txBody>
          <a:bodyPr/>
          <a:lstStyle/>
          <a:p>
            <a:endParaRPr lang="zh-TW" altLang="en-US"/>
          </a:p>
        </p:txBody>
      </p:sp>
      <p:sp>
        <p:nvSpPr>
          <p:cNvPr id="98" name="Line 38"/>
          <p:cNvSpPr>
            <a:spLocks noChangeShapeType="1"/>
          </p:cNvSpPr>
          <p:nvPr/>
        </p:nvSpPr>
        <p:spPr bwMode="auto">
          <a:xfrm flipH="1">
            <a:off x="7239000" y="1925623"/>
            <a:ext cx="76200" cy="152400"/>
          </a:xfrm>
          <a:prstGeom prst="line">
            <a:avLst/>
          </a:prstGeom>
          <a:noFill/>
          <a:ln w="9525">
            <a:solidFill>
              <a:schemeClr val="tx1"/>
            </a:solidFill>
            <a:round/>
            <a:headEnd/>
            <a:tailEnd/>
          </a:ln>
          <a:effectLst/>
        </p:spPr>
        <p:txBody>
          <a:bodyPr/>
          <a:lstStyle/>
          <a:p>
            <a:endParaRPr lang="zh-TW" altLang="en-US"/>
          </a:p>
        </p:txBody>
      </p:sp>
      <p:sp>
        <p:nvSpPr>
          <p:cNvPr id="99" name="Line 39"/>
          <p:cNvSpPr>
            <a:spLocks noChangeShapeType="1"/>
          </p:cNvSpPr>
          <p:nvPr/>
        </p:nvSpPr>
        <p:spPr bwMode="auto">
          <a:xfrm flipH="1">
            <a:off x="2971800" y="5583223"/>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776921799"/>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40" name="Oval 2"/>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41" name="Oval 3"/>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42" name="Oval 4"/>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43" name="Oval 5"/>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44" name="Oval 6"/>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45" name="Line 7"/>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6" name="Line 8"/>
          <p:cNvSpPr>
            <a:spLocks noChangeShapeType="1"/>
          </p:cNvSpPr>
          <p:nvPr/>
        </p:nvSpPr>
        <p:spPr bwMode="auto">
          <a:xfrm flipH="1">
            <a:off x="2590800" y="2459023"/>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47" name="Line 9"/>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10"/>
          <p:cNvSpPr>
            <a:spLocks noChangeShapeType="1"/>
          </p:cNvSpPr>
          <p:nvPr/>
        </p:nvSpPr>
        <p:spPr bwMode="auto">
          <a:xfrm>
            <a:off x="2133600" y="2687623"/>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49" name="Line 11"/>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50" name="Line 12"/>
          <p:cNvSpPr>
            <a:spLocks noChangeShapeType="1"/>
          </p:cNvSpPr>
          <p:nvPr/>
        </p:nvSpPr>
        <p:spPr bwMode="auto">
          <a:xfrm>
            <a:off x="2438400" y="2611423"/>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51" name="Line 13"/>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14"/>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3" name="Line 15"/>
          <p:cNvSpPr>
            <a:spLocks noChangeShapeType="1"/>
          </p:cNvSpPr>
          <p:nvPr/>
        </p:nvSpPr>
        <p:spPr bwMode="auto">
          <a:xfrm>
            <a:off x="4724400" y="4135423"/>
            <a:ext cx="1676400" cy="990600"/>
          </a:xfrm>
          <a:prstGeom prst="line">
            <a:avLst/>
          </a:prstGeom>
          <a:noFill/>
          <a:ln w="44450">
            <a:solidFill>
              <a:srgbClr val="FF0000"/>
            </a:solidFill>
            <a:round/>
            <a:headEnd/>
            <a:tailEnd type="triangle" w="med" len="med"/>
          </a:ln>
          <a:effectLst/>
        </p:spPr>
        <p:txBody>
          <a:bodyPr/>
          <a:lstStyle/>
          <a:p>
            <a:endParaRPr lang="zh-TW" altLang="en-US"/>
          </a:p>
        </p:txBody>
      </p:sp>
      <p:sp>
        <p:nvSpPr>
          <p:cNvPr id="54" name="Line 16"/>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5" name="Text Box 17"/>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6" name="Text Box 18"/>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57" name="Text Box 19"/>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58" name="Text Box 20"/>
          <p:cNvSpPr txBox="1">
            <a:spLocks noChangeArrowheads="1"/>
          </p:cNvSpPr>
          <p:nvPr/>
        </p:nvSpPr>
        <p:spPr bwMode="auto">
          <a:xfrm>
            <a:off x="6765925"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9" name="Text Box 21"/>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60" name="Text Box 22"/>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61" name="Text Box 23"/>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62" name="Text Box 24"/>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63" name="Text Box 25"/>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4" name="Text Box 26"/>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5" name="Text Box 27"/>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66" name="Text Box 28"/>
          <p:cNvSpPr txBox="1">
            <a:spLocks noChangeArrowheads="1"/>
          </p:cNvSpPr>
          <p:nvPr/>
        </p:nvSpPr>
        <p:spPr bwMode="auto">
          <a:xfrm>
            <a:off x="6858000" y="1544623"/>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100" name="Text Box 29"/>
          <p:cNvSpPr txBox="1">
            <a:spLocks noChangeArrowheads="1"/>
          </p:cNvSpPr>
          <p:nvPr/>
        </p:nvSpPr>
        <p:spPr bwMode="auto">
          <a:xfrm>
            <a:off x="4038600" y="2916223"/>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a:t>
            </a:r>
          </a:p>
        </p:txBody>
      </p:sp>
      <p:sp>
        <p:nvSpPr>
          <p:cNvPr id="101" name="Text Box 30"/>
          <p:cNvSpPr txBox="1">
            <a:spLocks noChangeArrowheads="1"/>
          </p:cNvSpPr>
          <p:nvPr/>
        </p:nvSpPr>
        <p:spPr bwMode="auto">
          <a:xfrm>
            <a:off x="2514600" y="5507023"/>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02" name="Text Box 31"/>
          <p:cNvSpPr txBox="1">
            <a:spLocks noChangeArrowheads="1"/>
          </p:cNvSpPr>
          <p:nvPr/>
        </p:nvSpPr>
        <p:spPr bwMode="auto">
          <a:xfrm>
            <a:off x="6858000" y="5507023"/>
            <a:ext cx="11430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a:t>
            </a:r>
          </a:p>
          <a:p>
            <a:r>
              <a:rPr lang="en-US" altLang="zh-TW">
                <a:ea typeface="新細明體" charset="-120"/>
                <a:cs typeface="Arial" charset="0"/>
              </a:rPr>
              <a:t>d: ∞ 3</a:t>
            </a:r>
          </a:p>
        </p:txBody>
      </p:sp>
      <p:sp>
        <p:nvSpPr>
          <p:cNvPr id="103" name="Line 32"/>
          <p:cNvSpPr>
            <a:spLocks noChangeShapeType="1"/>
          </p:cNvSpPr>
          <p:nvPr/>
        </p:nvSpPr>
        <p:spPr bwMode="auto">
          <a:xfrm flipH="1">
            <a:off x="2895600" y="5888023"/>
            <a:ext cx="76200" cy="152400"/>
          </a:xfrm>
          <a:prstGeom prst="line">
            <a:avLst/>
          </a:prstGeom>
          <a:noFill/>
          <a:ln w="9525">
            <a:solidFill>
              <a:schemeClr val="tx1"/>
            </a:solidFill>
            <a:round/>
            <a:headEnd/>
            <a:tailEnd/>
          </a:ln>
          <a:effectLst/>
        </p:spPr>
        <p:txBody>
          <a:bodyPr/>
          <a:lstStyle/>
          <a:p>
            <a:endParaRPr lang="zh-TW" altLang="en-US"/>
          </a:p>
        </p:txBody>
      </p:sp>
      <p:sp>
        <p:nvSpPr>
          <p:cNvPr id="104" name="Line 33"/>
          <p:cNvSpPr>
            <a:spLocks noChangeShapeType="1"/>
          </p:cNvSpPr>
          <p:nvPr/>
        </p:nvSpPr>
        <p:spPr bwMode="auto">
          <a:xfrm flipH="1">
            <a:off x="4495800" y="3068623"/>
            <a:ext cx="76200" cy="152400"/>
          </a:xfrm>
          <a:prstGeom prst="line">
            <a:avLst/>
          </a:prstGeom>
          <a:noFill/>
          <a:ln w="9525">
            <a:solidFill>
              <a:schemeClr val="tx1"/>
            </a:solidFill>
            <a:round/>
            <a:headEnd/>
            <a:tailEnd/>
          </a:ln>
          <a:effectLst/>
        </p:spPr>
        <p:txBody>
          <a:bodyPr/>
          <a:lstStyle/>
          <a:p>
            <a:endParaRPr lang="zh-TW" altLang="en-US"/>
          </a:p>
        </p:txBody>
      </p:sp>
      <p:sp>
        <p:nvSpPr>
          <p:cNvPr id="105" name="Line 34"/>
          <p:cNvSpPr>
            <a:spLocks noChangeShapeType="1"/>
          </p:cNvSpPr>
          <p:nvPr/>
        </p:nvSpPr>
        <p:spPr bwMode="auto">
          <a:xfrm flipH="1">
            <a:off x="4419600" y="3297223"/>
            <a:ext cx="76200" cy="152400"/>
          </a:xfrm>
          <a:prstGeom prst="line">
            <a:avLst/>
          </a:prstGeom>
          <a:noFill/>
          <a:ln w="9525">
            <a:solidFill>
              <a:schemeClr val="tx1"/>
            </a:solidFill>
            <a:round/>
            <a:headEnd/>
            <a:tailEnd/>
          </a:ln>
          <a:effectLst/>
        </p:spPr>
        <p:txBody>
          <a:bodyPr/>
          <a:lstStyle/>
          <a:p>
            <a:endParaRPr lang="zh-TW" altLang="en-US"/>
          </a:p>
        </p:txBody>
      </p:sp>
      <p:sp>
        <p:nvSpPr>
          <p:cNvPr id="106" name="Line 35"/>
          <p:cNvSpPr>
            <a:spLocks noChangeShapeType="1"/>
          </p:cNvSpPr>
          <p:nvPr/>
        </p:nvSpPr>
        <p:spPr bwMode="auto">
          <a:xfrm flipH="1">
            <a:off x="7315200" y="1697023"/>
            <a:ext cx="76200" cy="152400"/>
          </a:xfrm>
          <a:prstGeom prst="line">
            <a:avLst/>
          </a:prstGeom>
          <a:noFill/>
          <a:ln w="9525">
            <a:solidFill>
              <a:schemeClr val="tx1"/>
            </a:solidFill>
            <a:round/>
            <a:headEnd/>
            <a:tailEnd/>
          </a:ln>
          <a:effectLst/>
        </p:spPr>
        <p:txBody>
          <a:bodyPr/>
          <a:lstStyle/>
          <a:p>
            <a:endParaRPr lang="zh-TW" altLang="en-US"/>
          </a:p>
        </p:txBody>
      </p:sp>
      <p:sp>
        <p:nvSpPr>
          <p:cNvPr id="107" name="Line 36"/>
          <p:cNvSpPr>
            <a:spLocks noChangeShapeType="1"/>
          </p:cNvSpPr>
          <p:nvPr/>
        </p:nvSpPr>
        <p:spPr bwMode="auto">
          <a:xfrm flipH="1">
            <a:off x="7239000" y="1925623"/>
            <a:ext cx="76200" cy="152400"/>
          </a:xfrm>
          <a:prstGeom prst="line">
            <a:avLst/>
          </a:prstGeom>
          <a:noFill/>
          <a:ln w="9525">
            <a:solidFill>
              <a:schemeClr val="tx1"/>
            </a:solidFill>
            <a:round/>
            <a:headEnd/>
            <a:tailEnd/>
          </a:ln>
          <a:effectLst/>
        </p:spPr>
        <p:txBody>
          <a:bodyPr/>
          <a:lstStyle/>
          <a:p>
            <a:endParaRPr lang="zh-TW" altLang="en-US"/>
          </a:p>
        </p:txBody>
      </p:sp>
      <p:sp>
        <p:nvSpPr>
          <p:cNvPr id="108" name="Line 37"/>
          <p:cNvSpPr>
            <a:spLocks noChangeShapeType="1"/>
          </p:cNvSpPr>
          <p:nvPr/>
        </p:nvSpPr>
        <p:spPr bwMode="auto">
          <a:xfrm flipH="1">
            <a:off x="2971800" y="5583223"/>
            <a:ext cx="76200" cy="152400"/>
          </a:xfrm>
          <a:prstGeom prst="line">
            <a:avLst/>
          </a:prstGeom>
          <a:noFill/>
          <a:ln w="9525">
            <a:solidFill>
              <a:schemeClr val="tx1"/>
            </a:solidFill>
            <a:round/>
            <a:headEnd/>
            <a:tailEnd/>
          </a:ln>
          <a:effectLst/>
        </p:spPr>
        <p:txBody>
          <a:bodyPr/>
          <a:lstStyle/>
          <a:p>
            <a:endParaRPr lang="zh-TW" altLang="en-US"/>
          </a:p>
        </p:txBody>
      </p:sp>
      <p:sp>
        <p:nvSpPr>
          <p:cNvPr id="109" name="Line 39"/>
          <p:cNvSpPr>
            <a:spLocks noChangeShapeType="1"/>
          </p:cNvSpPr>
          <p:nvPr/>
        </p:nvSpPr>
        <p:spPr bwMode="auto">
          <a:xfrm flipH="1">
            <a:off x="7315200" y="5659423"/>
            <a:ext cx="76200" cy="152400"/>
          </a:xfrm>
          <a:prstGeom prst="line">
            <a:avLst/>
          </a:prstGeom>
          <a:noFill/>
          <a:ln w="9525">
            <a:solidFill>
              <a:schemeClr val="tx1"/>
            </a:solidFill>
            <a:round/>
            <a:headEnd/>
            <a:tailEnd/>
          </a:ln>
          <a:effectLst/>
        </p:spPr>
        <p:txBody>
          <a:bodyPr/>
          <a:lstStyle/>
          <a:p>
            <a:endParaRPr lang="zh-TW" altLang="en-US"/>
          </a:p>
        </p:txBody>
      </p:sp>
      <p:sp>
        <p:nvSpPr>
          <p:cNvPr id="110" name="Line 40"/>
          <p:cNvSpPr>
            <a:spLocks noChangeShapeType="1"/>
          </p:cNvSpPr>
          <p:nvPr/>
        </p:nvSpPr>
        <p:spPr bwMode="auto">
          <a:xfrm flipH="1">
            <a:off x="7239000" y="5888023"/>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84171500"/>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Complexity</a:t>
            </a:r>
          </a:p>
        </p:txBody>
      </p:sp>
      <p:sp>
        <p:nvSpPr>
          <p:cNvPr id="6" name="Content Placeholder 3">
            <a:extLst>
              <a:ext uri="{FF2B5EF4-FFF2-40B4-BE49-F238E27FC236}">
                <a16:creationId xmlns:a16="http://schemas.microsoft.com/office/drawing/2014/main" id="{17A68D66-0F29-164C-A0CF-9E1B8132B5F4}"/>
              </a:ext>
            </a:extLst>
          </p:cNvPr>
          <p:cNvSpPr>
            <a:spLocks noGrp="1"/>
          </p:cNvSpPr>
          <p:nvPr>
            <p:ph idx="1"/>
          </p:nvPr>
        </p:nvSpPr>
        <p:spPr>
          <a:xfrm>
            <a:off x="628650" y="1295944"/>
            <a:ext cx="7886700" cy="4659339"/>
          </a:xfrm>
        </p:spPr>
        <p:txBody>
          <a:bodyPr/>
          <a:lstStyle/>
          <a:p>
            <a:pPr>
              <a:tabLst>
                <a:tab pos="2281238" algn="l"/>
              </a:tabLst>
            </a:pPr>
            <a:r>
              <a:rPr lang="en-US" altLang="zh-TW" sz="2800" dirty="0">
                <a:ea typeface="新細明體" charset="-120"/>
              </a:rPr>
              <a:t>Running time: O(VE)</a:t>
            </a:r>
          </a:p>
          <a:p>
            <a:pPr lvl="1">
              <a:tabLst>
                <a:tab pos="2281238" algn="l"/>
              </a:tabLst>
            </a:pPr>
            <a:r>
              <a:rPr lang="en-US" altLang="zh-TW" dirty="0">
                <a:ea typeface="新細明體" charset="-120"/>
              </a:rPr>
              <a:t>Not so good for large dense graphs</a:t>
            </a:r>
          </a:p>
          <a:p>
            <a:pPr lvl="1">
              <a:tabLst>
                <a:tab pos="2281238" algn="l"/>
              </a:tabLst>
            </a:pPr>
            <a:r>
              <a:rPr lang="en-US" altLang="zh-TW" dirty="0">
                <a:ea typeface="新細明體" charset="-120"/>
              </a:rPr>
              <a:t>But a very practical algorithm in many ways</a:t>
            </a:r>
          </a:p>
          <a:p>
            <a:pPr>
              <a:tabLst>
                <a:tab pos="2281238" algn="l"/>
              </a:tabLst>
            </a:pPr>
            <a:endParaRPr lang="en-US" altLang="zh-TW" dirty="0">
              <a:ea typeface="新細明體" charset="-120"/>
            </a:endParaRPr>
          </a:p>
          <a:p>
            <a:pPr>
              <a:tabLst>
                <a:tab pos="2281238" algn="l"/>
              </a:tabLst>
            </a:pPr>
            <a:r>
              <a:rPr lang="en-US" altLang="zh-TW" dirty="0">
                <a:ea typeface="新細明體" charset="-120"/>
              </a:rPr>
              <a:t>What about graph with negative cycles …?</a:t>
            </a:r>
          </a:p>
        </p:txBody>
      </p:sp>
    </p:spTree>
    <p:extLst>
      <p:ext uri="{BB962C8B-B14F-4D97-AF65-F5344CB8AC3E}">
        <p14:creationId xmlns:p14="http://schemas.microsoft.com/office/powerpoint/2010/main" val="3945588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26" name="日期版面配置區 3"/>
          <p:cNvSpPr>
            <a:spLocks noGrp="1"/>
          </p:cNvSpPr>
          <p:nvPr>
            <p:ph type="dt" sz="half" idx="2"/>
          </p:nvPr>
        </p:nvSpPr>
        <p:spPr>
          <a:xfrm>
            <a:off x="457200" y="6207147"/>
            <a:ext cx="4114800"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
        <p:nvSpPr>
          <p:cNvPr id="5" name="Oval 2"/>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6" name="Oval 3"/>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7" name="Oval 4"/>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8" name="Oval 5"/>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9" name="Oval 6"/>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10" name="Line 7"/>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1" name="Line 8"/>
          <p:cNvSpPr>
            <a:spLocks noChangeShapeType="1"/>
          </p:cNvSpPr>
          <p:nvPr/>
        </p:nvSpPr>
        <p:spPr bwMode="auto">
          <a:xfrm flipH="1">
            <a:off x="2590800" y="2459023"/>
            <a:ext cx="3733800" cy="0"/>
          </a:xfrm>
          <a:prstGeom prst="line">
            <a:avLst/>
          </a:prstGeom>
          <a:noFill/>
          <a:ln w="9525">
            <a:solidFill>
              <a:schemeClr val="tx1"/>
            </a:solidFill>
            <a:round/>
            <a:headEnd type="triangle" w="med" len="med"/>
            <a:tailEnd/>
          </a:ln>
          <a:effectLst/>
        </p:spPr>
        <p:txBody>
          <a:bodyPr/>
          <a:lstStyle/>
          <a:p>
            <a:endParaRPr lang="zh-TW" altLang="en-US"/>
          </a:p>
        </p:txBody>
      </p:sp>
      <p:sp>
        <p:nvSpPr>
          <p:cNvPr id="12" name="Line 9"/>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13" name="Line 10"/>
          <p:cNvSpPr>
            <a:spLocks noChangeShapeType="1"/>
          </p:cNvSpPr>
          <p:nvPr/>
        </p:nvSpPr>
        <p:spPr bwMode="auto">
          <a:xfrm>
            <a:off x="2133600" y="2687623"/>
            <a:ext cx="0" cy="2362200"/>
          </a:xfrm>
          <a:prstGeom prst="line">
            <a:avLst/>
          </a:prstGeom>
          <a:noFill/>
          <a:ln w="9525">
            <a:solidFill>
              <a:schemeClr val="tx1"/>
            </a:solidFill>
            <a:round/>
            <a:headEnd/>
            <a:tailEnd type="triangle" w="med" len="med"/>
          </a:ln>
          <a:effectLst/>
        </p:spPr>
        <p:txBody>
          <a:bodyPr/>
          <a:lstStyle/>
          <a:p>
            <a:endParaRPr lang="zh-TW" altLang="en-US"/>
          </a:p>
        </p:txBody>
      </p:sp>
      <p:sp>
        <p:nvSpPr>
          <p:cNvPr id="14" name="Line 11"/>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15" name="Line 12"/>
          <p:cNvSpPr>
            <a:spLocks noChangeShapeType="1"/>
          </p:cNvSpPr>
          <p:nvPr/>
        </p:nvSpPr>
        <p:spPr bwMode="auto">
          <a:xfrm>
            <a:off x="2438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6" name="Line 13"/>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17" name="Line 14"/>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8" name="Line 15"/>
          <p:cNvSpPr>
            <a:spLocks noChangeShapeType="1"/>
          </p:cNvSpPr>
          <p:nvPr/>
        </p:nvSpPr>
        <p:spPr bwMode="auto">
          <a:xfrm>
            <a:off x="4724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19" name="Line 16"/>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20" name="Text Box 17"/>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1" name="Text Box 18"/>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22" name="Text Box 19"/>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23" name="Text Box 20"/>
          <p:cNvSpPr txBox="1">
            <a:spLocks noChangeArrowheads="1"/>
          </p:cNvSpPr>
          <p:nvPr/>
        </p:nvSpPr>
        <p:spPr bwMode="auto">
          <a:xfrm>
            <a:off x="6765925" y="3486136"/>
            <a:ext cx="372218" cy="369332"/>
          </a:xfrm>
          <a:prstGeom prst="rect">
            <a:avLst/>
          </a:prstGeom>
          <a:noFill/>
          <a:ln w="9525">
            <a:noFill/>
            <a:miter lim="800000"/>
            <a:headEnd/>
            <a:tailEnd/>
          </a:ln>
          <a:effectLst/>
        </p:spPr>
        <p:txBody>
          <a:bodyPr wrap="none">
            <a:spAutoFit/>
          </a:bodyPr>
          <a:lstStyle/>
          <a:p>
            <a:r>
              <a:rPr lang="en-US" altLang="zh-TW">
                <a:solidFill>
                  <a:srgbClr val="FF0000"/>
                </a:solidFill>
                <a:ea typeface="新細明體" charset="-120"/>
              </a:rPr>
              <a:t>-3</a:t>
            </a:r>
          </a:p>
        </p:txBody>
      </p:sp>
      <p:sp>
        <p:nvSpPr>
          <p:cNvPr id="24" name="Text Box 21"/>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25" name="Text Box 22"/>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b="1">
                <a:solidFill>
                  <a:srgbClr val="FF0000"/>
                </a:solidFill>
                <a:ea typeface="新細明體" charset="-120"/>
              </a:rPr>
              <a:t>1</a:t>
            </a:r>
          </a:p>
        </p:txBody>
      </p:sp>
      <p:sp>
        <p:nvSpPr>
          <p:cNvPr id="27" name="Text Box 23"/>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28" name="Text Box 24"/>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b="1">
                <a:solidFill>
                  <a:srgbClr val="FF0000"/>
                </a:solidFill>
                <a:ea typeface="新細明體" charset="-120"/>
              </a:rPr>
              <a:t>1</a:t>
            </a:r>
          </a:p>
        </p:txBody>
      </p:sp>
      <p:sp>
        <p:nvSpPr>
          <p:cNvPr id="29" name="Text Box 25"/>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30" name="Text Box 26"/>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31" name="Text Box 27"/>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32" name="Text Box 28"/>
          <p:cNvSpPr txBox="1">
            <a:spLocks noChangeArrowheads="1"/>
          </p:cNvSpPr>
          <p:nvPr/>
        </p:nvSpPr>
        <p:spPr bwMode="auto">
          <a:xfrm>
            <a:off x="6858000" y="15446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3" name="Text Box 29"/>
          <p:cNvSpPr txBox="1">
            <a:spLocks noChangeArrowheads="1"/>
          </p:cNvSpPr>
          <p:nvPr/>
        </p:nvSpPr>
        <p:spPr bwMode="auto">
          <a:xfrm>
            <a:off x="4038600" y="29162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4" name="Text Box 30"/>
          <p:cNvSpPr txBox="1">
            <a:spLocks noChangeArrowheads="1"/>
          </p:cNvSpPr>
          <p:nvPr/>
        </p:nvSpPr>
        <p:spPr bwMode="auto">
          <a:xfrm>
            <a:off x="25146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35" name="Text Box 31"/>
          <p:cNvSpPr txBox="1">
            <a:spLocks noChangeArrowheads="1"/>
          </p:cNvSpPr>
          <p:nvPr/>
        </p:nvSpPr>
        <p:spPr bwMode="auto">
          <a:xfrm>
            <a:off x="68580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Tree>
    <p:extLst>
      <p:ext uri="{BB962C8B-B14F-4D97-AF65-F5344CB8AC3E}">
        <p14:creationId xmlns:p14="http://schemas.microsoft.com/office/powerpoint/2010/main" val="3624444719"/>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26" name="日期版面配置區 3"/>
          <p:cNvSpPr>
            <a:spLocks noGrp="1"/>
          </p:cNvSpPr>
          <p:nvPr>
            <p:ph type="dt" sz="half" idx="2"/>
          </p:nvPr>
        </p:nvSpPr>
        <p:spPr>
          <a:xfrm>
            <a:off x="457200" y="6207147"/>
            <a:ext cx="4114800"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
        <p:nvSpPr>
          <p:cNvPr id="36" name="Oval 2"/>
          <p:cNvSpPr>
            <a:spLocks noChangeArrowheads="1"/>
          </p:cNvSpPr>
          <p:nvPr/>
        </p:nvSpPr>
        <p:spPr bwMode="auto">
          <a:xfrm>
            <a:off x="19050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37" name="Oval 3"/>
          <p:cNvSpPr>
            <a:spLocks noChangeArrowheads="1"/>
          </p:cNvSpPr>
          <p:nvPr/>
        </p:nvSpPr>
        <p:spPr bwMode="auto">
          <a:xfrm>
            <a:off x="4114800" y="36020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38" name="Oval 4"/>
          <p:cNvSpPr>
            <a:spLocks noChangeArrowheads="1"/>
          </p:cNvSpPr>
          <p:nvPr/>
        </p:nvSpPr>
        <p:spPr bwMode="auto">
          <a:xfrm>
            <a:off x="6324600" y="2001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39" name="Oval 5"/>
          <p:cNvSpPr>
            <a:spLocks noChangeArrowheads="1"/>
          </p:cNvSpPr>
          <p:nvPr/>
        </p:nvSpPr>
        <p:spPr bwMode="auto">
          <a:xfrm>
            <a:off x="63246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40" name="Oval 6"/>
          <p:cNvSpPr>
            <a:spLocks noChangeArrowheads="1"/>
          </p:cNvSpPr>
          <p:nvPr/>
        </p:nvSpPr>
        <p:spPr bwMode="auto">
          <a:xfrm>
            <a:off x="1905000" y="5049823"/>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41" name="Line 7"/>
          <p:cNvSpPr>
            <a:spLocks noChangeShapeType="1"/>
          </p:cNvSpPr>
          <p:nvPr/>
        </p:nvSpPr>
        <p:spPr bwMode="auto">
          <a:xfrm flipH="1">
            <a:off x="2590800" y="2230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2" name="Line 8"/>
          <p:cNvSpPr>
            <a:spLocks noChangeShapeType="1"/>
          </p:cNvSpPr>
          <p:nvPr/>
        </p:nvSpPr>
        <p:spPr bwMode="auto">
          <a:xfrm flipH="1">
            <a:off x="2590800" y="2459023"/>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43" name="Line 9"/>
          <p:cNvSpPr>
            <a:spLocks noChangeShapeType="1"/>
          </p:cNvSpPr>
          <p:nvPr/>
        </p:nvSpPr>
        <p:spPr bwMode="auto">
          <a:xfrm flipH="1">
            <a:off x="2590800" y="5278423"/>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44" name="Line 10"/>
          <p:cNvSpPr>
            <a:spLocks noChangeShapeType="1"/>
          </p:cNvSpPr>
          <p:nvPr/>
        </p:nvSpPr>
        <p:spPr bwMode="auto">
          <a:xfrm>
            <a:off x="2133600" y="2687623"/>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45" name="Line 11"/>
          <p:cNvSpPr>
            <a:spLocks noChangeShapeType="1"/>
          </p:cNvSpPr>
          <p:nvPr/>
        </p:nvSpPr>
        <p:spPr bwMode="auto">
          <a:xfrm>
            <a:off x="6781800" y="2687623"/>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46" name="Line 12"/>
          <p:cNvSpPr>
            <a:spLocks noChangeShapeType="1"/>
          </p:cNvSpPr>
          <p:nvPr/>
        </p:nvSpPr>
        <p:spPr bwMode="auto">
          <a:xfrm>
            <a:off x="2438400" y="2611423"/>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47" name="Line 13"/>
          <p:cNvSpPr>
            <a:spLocks noChangeShapeType="1"/>
          </p:cNvSpPr>
          <p:nvPr/>
        </p:nvSpPr>
        <p:spPr bwMode="auto">
          <a:xfrm flipH="1">
            <a:off x="4724400" y="2611423"/>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48" name="Line 14"/>
          <p:cNvSpPr>
            <a:spLocks noChangeShapeType="1"/>
          </p:cNvSpPr>
          <p:nvPr/>
        </p:nvSpPr>
        <p:spPr bwMode="auto">
          <a:xfrm flipH="1">
            <a:off x="2438400" y="40592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49" name="Line 15"/>
          <p:cNvSpPr>
            <a:spLocks noChangeShapeType="1"/>
          </p:cNvSpPr>
          <p:nvPr/>
        </p:nvSpPr>
        <p:spPr bwMode="auto">
          <a:xfrm>
            <a:off x="4724400" y="41354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16"/>
          <p:cNvSpPr>
            <a:spLocks noChangeShapeType="1"/>
          </p:cNvSpPr>
          <p:nvPr/>
        </p:nvSpPr>
        <p:spPr bwMode="auto">
          <a:xfrm flipV="1">
            <a:off x="2514600" y="4211623"/>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1" name="Text Box 17"/>
          <p:cNvSpPr txBox="1">
            <a:spLocks noChangeArrowheads="1"/>
          </p:cNvSpPr>
          <p:nvPr/>
        </p:nvSpPr>
        <p:spPr bwMode="auto">
          <a:xfrm>
            <a:off x="4327525" y="18859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2" name="Text Box 18"/>
          <p:cNvSpPr txBox="1">
            <a:spLocks noChangeArrowheads="1"/>
          </p:cNvSpPr>
          <p:nvPr/>
        </p:nvSpPr>
        <p:spPr bwMode="auto">
          <a:xfrm>
            <a:off x="4327525" y="24193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53" name="Text Box 19"/>
          <p:cNvSpPr txBox="1">
            <a:spLocks noChangeArrowheads="1"/>
          </p:cNvSpPr>
          <p:nvPr/>
        </p:nvSpPr>
        <p:spPr bwMode="auto">
          <a:xfrm>
            <a:off x="1736725" y="36385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54" name="Text Box 20"/>
          <p:cNvSpPr txBox="1">
            <a:spLocks noChangeArrowheads="1"/>
          </p:cNvSpPr>
          <p:nvPr/>
        </p:nvSpPr>
        <p:spPr bwMode="auto">
          <a:xfrm>
            <a:off x="6765925" y="3486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55" name="Text Box 21"/>
          <p:cNvSpPr txBox="1">
            <a:spLocks noChangeArrowheads="1"/>
          </p:cNvSpPr>
          <p:nvPr/>
        </p:nvSpPr>
        <p:spPr bwMode="auto">
          <a:xfrm>
            <a:off x="2955925" y="3105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56" name="Text Box 22"/>
          <p:cNvSpPr txBox="1">
            <a:spLocks noChangeArrowheads="1"/>
          </p:cNvSpPr>
          <p:nvPr/>
        </p:nvSpPr>
        <p:spPr bwMode="auto">
          <a:xfrm>
            <a:off x="5622925" y="3105136"/>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57" name="Text Box 23"/>
          <p:cNvSpPr txBox="1">
            <a:spLocks noChangeArrowheads="1"/>
          </p:cNvSpPr>
          <p:nvPr/>
        </p:nvSpPr>
        <p:spPr bwMode="auto">
          <a:xfrm>
            <a:off x="2955925" y="4248136"/>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58" name="Text Box 24"/>
          <p:cNvSpPr txBox="1">
            <a:spLocks noChangeArrowheads="1"/>
          </p:cNvSpPr>
          <p:nvPr/>
        </p:nvSpPr>
        <p:spPr bwMode="auto">
          <a:xfrm>
            <a:off x="5394325" y="4248136"/>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59" name="Text Box 25"/>
          <p:cNvSpPr txBox="1">
            <a:spLocks noChangeArrowheads="1"/>
          </p:cNvSpPr>
          <p:nvPr/>
        </p:nvSpPr>
        <p:spPr bwMode="auto">
          <a:xfrm>
            <a:off x="3413125" y="4629136"/>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0" name="Text Box 26"/>
          <p:cNvSpPr txBox="1">
            <a:spLocks noChangeArrowheads="1"/>
          </p:cNvSpPr>
          <p:nvPr/>
        </p:nvSpPr>
        <p:spPr bwMode="auto">
          <a:xfrm>
            <a:off x="4175125" y="5238736"/>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1" name="Text Box 27"/>
          <p:cNvSpPr txBox="1">
            <a:spLocks noChangeArrowheads="1"/>
          </p:cNvSpPr>
          <p:nvPr/>
        </p:nvSpPr>
        <p:spPr bwMode="auto">
          <a:xfrm>
            <a:off x="1508125" y="1428736"/>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62" name="Text Box 28"/>
          <p:cNvSpPr txBox="1">
            <a:spLocks noChangeArrowheads="1"/>
          </p:cNvSpPr>
          <p:nvPr/>
        </p:nvSpPr>
        <p:spPr bwMode="auto">
          <a:xfrm>
            <a:off x="6858000" y="1544623"/>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63" name="Text Box 29"/>
          <p:cNvSpPr txBox="1">
            <a:spLocks noChangeArrowheads="1"/>
          </p:cNvSpPr>
          <p:nvPr/>
        </p:nvSpPr>
        <p:spPr bwMode="auto">
          <a:xfrm>
            <a:off x="4038600" y="2916223"/>
            <a:ext cx="12192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a:t>
            </a:r>
          </a:p>
          <a:p>
            <a:r>
              <a:rPr lang="en-US" altLang="zh-TW" dirty="0">
                <a:ea typeface="新細明體" charset="-120"/>
                <a:cs typeface="Arial" charset="0"/>
              </a:rPr>
              <a:t>d: </a:t>
            </a:r>
            <a:r>
              <a:rPr lang="en-US" altLang="zh-TW" dirty="0">
                <a:ea typeface="新細明體" charset="-120"/>
              </a:rPr>
              <a:t>∞ </a:t>
            </a:r>
            <a:r>
              <a:rPr lang="en-US" altLang="zh-TW" dirty="0">
                <a:ea typeface="新細明體" charset="-120"/>
                <a:cs typeface="Arial" charset="0"/>
              </a:rPr>
              <a:t>2</a:t>
            </a:r>
          </a:p>
        </p:txBody>
      </p:sp>
      <p:sp>
        <p:nvSpPr>
          <p:cNvPr id="64" name="Text Box 30"/>
          <p:cNvSpPr txBox="1">
            <a:spLocks noChangeArrowheads="1"/>
          </p:cNvSpPr>
          <p:nvPr/>
        </p:nvSpPr>
        <p:spPr bwMode="auto">
          <a:xfrm>
            <a:off x="2514600" y="5507023"/>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65" name="Text Box 31"/>
          <p:cNvSpPr txBox="1">
            <a:spLocks noChangeArrowheads="1"/>
          </p:cNvSpPr>
          <p:nvPr/>
        </p:nvSpPr>
        <p:spPr bwMode="auto">
          <a:xfrm>
            <a:off x="6858000" y="5507023"/>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a:t>
            </a:r>
          </a:p>
        </p:txBody>
      </p:sp>
      <p:sp>
        <p:nvSpPr>
          <p:cNvPr id="66" name="Line 32"/>
          <p:cNvSpPr>
            <a:spLocks noChangeShapeType="1"/>
          </p:cNvSpPr>
          <p:nvPr/>
        </p:nvSpPr>
        <p:spPr bwMode="auto">
          <a:xfrm flipH="1">
            <a:off x="2895600" y="5888023"/>
            <a:ext cx="76200" cy="152400"/>
          </a:xfrm>
          <a:prstGeom prst="line">
            <a:avLst/>
          </a:prstGeom>
          <a:noFill/>
          <a:ln w="9525">
            <a:solidFill>
              <a:schemeClr val="tx1"/>
            </a:solidFill>
            <a:round/>
            <a:headEnd/>
            <a:tailEnd/>
          </a:ln>
          <a:effectLst/>
        </p:spPr>
        <p:txBody>
          <a:bodyPr/>
          <a:lstStyle/>
          <a:p>
            <a:endParaRPr lang="zh-TW" altLang="en-US"/>
          </a:p>
        </p:txBody>
      </p:sp>
      <p:sp>
        <p:nvSpPr>
          <p:cNvPr id="67" name="Line 33"/>
          <p:cNvSpPr>
            <a:spLocks noChangeShapeType="1"/>
          </p:cNvSpPr>
          <p:nvPr/>
        </p:nvSpPr>
        <p:spPr bwMode="auto">
          <a:xfrm flipH="1">
            <a:off x="4430484" y="3068623"/>
            <a:ext cx="76200" cy="152400"/>
          </a:xfrm>
          <a:prstGeom prst="line">
            <a:avLst/>
          </a:prstGeom>
          <a:noFill/>
          <a:ln w="9525">
            <a:solidFill>
              <a:schemeClr val="tx1"/>
            </a:solidFill>
            <a:round/>
            <a:headEnd/>
            <a:tailEnd/>
          </a:ln>
          <a:effectLst/>
        </p:spPr>
        <p:txBody>
          <a:bodyPr/>
          <a:lstStyle/>
          <a:p>
            <a:endParaRPr lang="zh-TW" altLang="en-US"/>
          </a:p>
        </p:txBody>
      </p:sp>
      <p:sp>
        <p:nvSpPr>
          <p:cNvPr id="68" name="Line 34"/>
          <p:cNvSpPr>
            <a:spLocks noChangeShapeType="1"/>
          </p:cNvSpPr>
          <p:nvPr/>
        </p:nvSpPr>
        <p:spPr bwMode="auto">
          <a:xfrm flipH="1">
            <a:off x="4354284" y="3297223"/>
            <a:ext cx="76200" cy="152400"/>
          </a:xfrm>
          <a:prstGeom prst="line">
            <a:avLst/>
          </a:prstGeom>
          <a:noFill/>
          <a:ln w="9525">
            <a:solidFill>
              <a:schemeClr val="tx1"/>
            </a:solidFill>
            <a:round/>
            <a:headEnd/>
            <a:tailEnd/>
          </a:ln>
          <a:effectLst/>
        </p:spPr>
        <p:txBody>
          <a:bodyPr/>
          <a:lstStyle/>
          <a:p>
            <a:endParaRPr lang="zh-TW" altLang="en-US"/>
          </a:p>
        </p:txBody>
      </p:sp>
      <p:sp>
        <p:nvSpPr>
          <p:cNvPr id="69" name="Line 35"/>
          <p:cNvSpPr>
            <a:spLocks noChangeShapeType="1"/>
          </p:cNvSpPr>
          <p:nvPr/>
        </p:nvSpPr>
        <p:spPr bwMode="auto">
          <a:xfrm flipH="1">
            <a:off x="7315200" y="1697023"/>
            <a:ext cx="76200" cy="152400"/>
          </a:xfrm>
          <a:prstGeom prst="line">
            <a:avLst/>
          </a:prstGeom>
          <a:noFill/>
          <a:ln w="9525">
            <a:solidFill>
              <a:schemeClr val="tx1"/>
            </a:solidFill>
            <a:round/>
            <a:headEnd/>
            <a:tailEnd/>
          </a:ln>
          <a:effectLst/>
        </p:spPr>
        <p:txBody>
          <a:bodyPr/>
          <a:lstStyle/>
          <a:p>
            <a:endParaRPr lang="zh-TW" altLang="en-US"/>
          </a:p>
        </p:txBody>
      </p:sp>
      <p:sp>
        <p:nvSpPr>
          <p:cNvPr id="70" name="Line 36"/>
          <p:cNvSpPr>
            <a:spLocks noChangeShapeType="1"/>
          </p:cNvSpPr>
          <p:nvPr/>
        </p:nvSpPr>
        <p:spPr bwMode="auto">
          <a:xfrm flipH="1">
            <a:off x="7239000" y="1925623"/>
            <a:ext cx="76200" cy="152400"/>
          </a:xfrm>
          <a:prstGeom prst="line">
            <a:avLst/>
          </a:prstGeom>
          <a:noFill/>
          <a:ln w="9525">
            <a:solidFill>
              <a:schemeClr val="tx1"/>
            </a:solidFill>
            <a:round/>
            <a:headEnd/>
            <a:tailEnd/>
          </a:ln>
          <a:effectLst/>
        </p:spPr>
        <p:txBody>
          <a:bodyPr/>
          <a:lstStyle/>
          <a:p>
            <a:endParaRPr lang="zh-TW" altLang="en-US"/>
          </a:p>
        </p:txBody>
      </p:sp>
      <p:sp>
        <p:nvSpPr>
          <p:cNvPr id="71" name="Line 37"/>
          <p:cNvSpPr>
            <a:spLocks noChangeShapeType="1"/>
          </p:cNvSpPr>
          <p:nvPr/>
        </p:nvSpPr>
        <p:spPr bwMode="auto">
          <a:xfrm flipH="1">
            <a:off x="2971800" y="5583223"/>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302040419"/>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26" name="日期版面配置區 3"/>
          <p:cNvSpPr>
            <a:spLocks noGrp="1"/>
          </p:cNvSpPr>
          <p:nvPr>
            <p:ph type="dt" sz="half" idx="2"/>
          </p:nvPr>
        </p:nvSpPr>
        <p:spPr>
          <a:xfrm>
            <a:off x="457200" y="6207147"/>
            <a:ext cx="4114800"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
        <p:nvSpPr>
          <p:cNvPr id="72" name="Oval 2"/>
          <p:cNvSpPr>
            <a:spLocks noChangeArrowheads="1"/>
          </p:cNvSpPr>
          <p:nvPr/>
        </p:nvSpPr>
        <p:spPr bwMode="auto">
          <a:xfrm>
            <a:off x="19050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73" name="Oval 3"/>
          <p:cNvSpPr>
            <a:spLocks noChangeArrowheads="1"/>
          </p:cNvSpPr>
          <p:nvPr/>
        </p:nvSpPr>
        <p:spPr bwMode="auto">
          <a:xfrm>
            <a:off x="4103914" y="3575522"/>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74" name="Oval 4"/>
          <p:cNvSpPr>
            <a:spLocks noChangeArrowheads="1"/>
          </p:cNvSpPr>
          <p:nvPr/>
        </p:nvSpPr>
        <p:spPr bwMode="auto">
          <a:xfrm>
            <a:off x="63246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75" name="Oval 5"/>
          <p:cNvSpPr>
            <a:spLocks noChangeArrowheads="1"/>
          </p:cNvSpPr>
          <p:nvPr/>
        </p:nvSpPr>
        <p:spPr bwMode="auto">
          <a:xfrm>
            <a:off x="63246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76" name="Oval 6"/>
          <p:cNvSpPr>
            <a:spLocks noChangeArrowheads="1"/>
          </p:cNvSpPr>
          <p:nvPr/>
        </p:nvSpPr>
        <p:spPr bwMode="auto">
          <a:xfrm>
            <a:off x="19050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77" name="Line 7"/>
          <p:cNvSpPr>
            <a:spLocks noChangeShapeType="1"/>
          </p:cNvSpPr>
          <p:nvPr/>
        </p:nvSpPr>
        <p:spPr bwMode="auto">
          <a:xfrm flipH="1">
            <a:off x="2590800" y="2225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78" name="Line 8"/>
          <p:cNvSpPr>
            <a:spLocks noChangeShapeType="1"/>
          </p:cNvSpPr>
          <p:nvPr/>
        </p:nvSpPr>
        <p:spPr bwMode="auto">
          <a:xfrm flipH="1">
            <a:off x="2590800" y="2454294"/>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79" name="Line 9"/>
          <p:cNvSpPr>
            <a:spLocks noChangeShapeType="1"/>
          </p:cNvSpPr>
          <p:nvPr/>
        </p:nvSpPr>
        <p:spPr bwMode="auto">
          <a:xfrm flipH="1">
            <a:off x="2590800" y="5273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80" name="Line 10"/>
          <p:cNvSpPr>
            <a:spLocks noChangeShapeType="1"/>
          </p:cNvSpPr>
          <p:nvPr/>
        </p:nvSpPr>
        <p:spPr bwMode="auto">
          <a:xfrm>
            <a:off x="2133600" y="2682894"/>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81" name="Line 11"/>
          <p:cNvSpPr>
            <a:spLocks noChangeShapeType="1"/>
          </p:cNvSpPr>
          <p:nvPr/>
        </p:nvSpPr>
        <p:spPr bwMode="auto">
          <a:xfrm>
            <a:off x="6781800" y="2682894"/>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82" name="Line 12"/>
          <p:cNvSpPr>
            <a:spLocks noChangeShapeType="1"/>
          </p:cNvSpPr>
          <p:nvPr/>
        </p:nvSpPr>
        <p:spPr bwMode="auto">
          <a:xfrm>
            <a:off x="2438400" y="2606694"/>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83" name="Line 13"/>
          <p:cNvSpPr>
            <a:spLocks noChangeShapeType="1"/>
          </p:cNvSpPr>
          <p:nvPr/>
        </p:nvSpPr>
        <p:spPr bwMode="auto">
          <a:xfrm flipH="1">
            <a:off x="4724400" y="2606694"/>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84" name="Line 14"/>
          <p:cNvSpPr>
            <a:spLocks noChangeShapeType="1"/>
          </p:cNvSpPr>
          <p:nvPr/>
        </p:nvSpPr>
        <p:spPr bwMode="auto">
          <a:xfrm flipH="1">
            <a:off x="2438400" y="40544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6"/>
          <p:cNvSpPr>
            <a:spLocks noChangeShapeType="1"/>
          </p:cNvSpPr>
          <p:nvPr/>
        </p:nvSpPr>
        <p:spPr bwMode="auto">
          <a:xfrm flipV="1">
            <a:off x="2514600" y="42068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7" name="Text Box 17"/>
          <p:cNvSpPr txBox="1">
            <a:spLocks noChangeArrowheads="1"/>
          </p:cNvSpPr>
          <p:nvPr/>
        </p:nvSpPr>
        <p:spPr bwMode="auto">
          <a:xfrm>
            <a:off x="4327525" y="18812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88" name="Text Box 18"/>
          <p:cNvSpPr txBox="1">
            <a:spLocks noChangeArrowheads="1"/>
          </p:cNvSpPr>
          <p:nvPr/>
        </p:nvSpPr>
        <p:spPr bwMode="auto">
          <a:xfrm>
            <a:off x="4327525" y="2414607"/>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89" name="Text Box 19"/>
          <p:cNvSpPr txBox="1">
            <a:spLocks noChangeArrowheads="1"/>
          </p:cNvSpPr>
          <p:nvPr/>
        </p:nvSpPr>
        <p:spPr bwMode="auto">
          <a:xfrm>
            <a:off x="1736725" y="36338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0" name="Text Box 20"/>
          <p:cNvSpPr txBox="1">
            <a:spLocks noChangeArrowheads="1"/>
          </p:cNvSpPr>
          <p:nvPr/>
        </p:nvSpPr>
        <p:spPr bwMode="auto">
          <a:xfrm>
            <a:off x="6765925" y="3481407"/>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91" name="Text Box 21"/>
          <p:cNvSpPr txBox="1">
            <a:spLocks noChangeArrowheads="1"/>
          </p:cNvSpPr>
          <p:nvPr/>
        </p:nvSpPr>
        <p:spPr bwMode="auto">
          <a:xfrm>
            <a:off x="2955925" y="3100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92" name="Text Box 22"/>
          <p:cNvSpPr txBox="1">
            <a:spLocks noChangeArrowheads="1"/>
          </p:cNvSpPr>
          <p:nvPr/>
        </p:nvSpPr>
        <p:spPr bwMode="auto">
          <a:xfrm>
            <a:off x="5622925" y="3100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93" name="Text Box 23"/>
          <p:cNvSpPr txBox="1">
            <a:spLocks noChangeArrowheads="1"/>
          </p:cNvSpPr>
          <p:nvPr/>
        </p:nvSpPr>
        <p:spPr bwMode="auto">
          <a:xfrm>
            <a:off x="2955925" y="4243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94" name="Text Box 24"/>
          <p:cNvSpPr txBox="1">
            <a:spLocks noChangeArrowheads="1"/>
          </p:cNvSpPr>
          <p:nvPr/>
        </p:nvSpPr>
        <p:spPr bwMode="auto">
          <a:xfrm>
            <a:off x="5394325" y="4243407"/>
            <a:ext cx="311150" cy="366712"/>
          </a:xfrm>
          <a:prstGeom prst="rect">
            <a:avLst/>
          </a:prstGeom>
          <a:noFill/>
          <a:ln w="9525">
            <a:noFill/>
            <a:miter lim="800000"/>
            <a:headEnd/>
            <a:tailEnd/>
          </a:ln>
          <a:effectLst/>
        </p:spPr>
        <p:txBody>
          <a:bodyPr wrap="none">
            <a:spAutoFit/>
          </a:bodyPr>
          <a:lstStyle/>
          <a:p>
            <a:r>
              <a:rPr lang="en-US" altLang="zh-TW" dirty="0">
                <a:ea typeface="新細明體" charset="-120"/>
              </a:rPr>
              <a:t>1</a:t>
            </a:r>
          </a:p>
        </p:txBody>
      </p:sp>
      <p:sp>
        <p:nvSpPr>
          <p:cNvPr id="95" name="Text Box 25"/>
          <p:cNvSpPr txBox="1">
            <a:spLocks noChangeArrowheads="1"/>
          </p:cNvSpPr>
          <p:nvPr/>
        </p:nvSpPr>
        <p:spPr bwMode="auto">
          <a:xfrm>
            <a:off x="3413125" y="4624407"/>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96" name="Text Box 26"/>
          <p:cNvSpPr txBox="1">
            <a:spLocks noChangeArrowheads="1"/>
          </p:cNvSpPr>
          <p:nvPr/>
        </p:nvSpPr>
        <p:spPr bwMode="auto">
          <a:xfrm>
            <a:off x="4175125" y="52340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7" name="Text Box 27"/>
          <p:cNvSpPr txBox="1">
            <a:spLocks noChangeArrowheads="1"/>
          </p:cNvSpPr>
          <p:nvPr/>
        </p:nvSpPr>
        <p:spPr bwMode="auto">
          <a:xfrm>
            <a:off x="1508125" y="1424007"/>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98" name="Text Box 28"/>
          <p:cNvSpPr txBox="1">
            <a:spLocks noChangeArrowheads="1"/>
          </p:cNvSpPr>
          <p:nvPr/>
        </p:nvSpPr>
        <p:spPr bwMode="auto">
          <a:xfrm>
            <a:off x="6858000" y="1539894"/>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99" name="Text Box 29"/>
          <p:cNvSpPr txBox="1">
            <a:spLocks noChangeArrowheads="1"/>
          </p:cNvSpPr>
          <p:nvPr/>
        </p:nvSpPr>
        <p:spPr bwMode="auto">
          <a:xfrm>
            <a:off x="4038600" y="2911494"/>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 B</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2 0</a:t>
            </a:r>
          </a:p>
        </p:txBody>
      </p:sp>
      <p:sp>
        <p:nvSpPr>
          <p:cNvPr id="100" name="Text Box 30"/>
          <p:cNvSpPr txBox="1">
            <a:spLocks noChangeArrowheads="1"/>
          </p:cNvSpPr>
          <p:nvPr/>
        </p:nvSpPr>
        <p:spPr bwMode="auto">
          <a:xfrm>
            <a:off x="2514600" y="5502294"/>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01" name="Text Box 31"/>
          <p:cNvSpPr txBox="1">
            <a:spLocks noChangeArrowheads="1"/>
          </p:cNvSpPr>
          <p:nvPr/>
        </p:nvSpPr>
        <p:spPr bwMode="auto">
          <a:xfrm>
            <a:off x="6858000" y="5502294"/>
            <a:ext cx="9906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a:t>
            </a:r>
          </a:p>
          <a:p>
            <a:r>
              <a:rPr lang="en-US" altLang="zh-TW" dirty="0">
                <a:ea typeface="新細明體" charset="-120"/>
                <a:cs typeface="Arial" charset="0"/>
              </a:rPr>
              <a:t>d: ∞</a:t>
            </a:r>
          </a:p>
        </p:txBody>
      </p:sp>
      <p:sp>
        <p:nvSpPr>
          <p:cNvPr id="102" name="Line 32"/>
          <p:cNvSpPr>
            <a:spLocks noChangeShapeType="1"/>
          </p:cNvSpPr>
          <p:nvPr/>
        </p:nvSpPr>
        <p:spPr bwMode="auto">
          <a:xfrm flipH="1">
            <a:off x="2895600" y="5883294"/>
            <a:ext cx="76200" cy="152400"/>
          </a:xfrm>
          <a:prstGeom prst="line">
            <a:avLst/>
          </a:prstGeom>
          <a:noFill/>
          <a:ln w="9525">
            <a:solidFill>
              <a:schemeClr val="tx1"/>
            </a:solidFill>
            <a:round/>
            <a:headEnd/>
            <a:tailEnd/>
          </a:ln>
          <a:effectLst/>
        </p:spPr>
        <p:txBody>
          <a:bodyPr/>
          <a:lstStyle/>
          <a:p>
            <a:endParaRPr lang="zh-TW" altLang="en-US"/>
          </a:p>
        </p:txBody>
      </p:sp>
      <p:sp>
        <p:nvSpPr>
          <p:cNvPr id="103" name="Line 33"/>
          <p:cNvSpPr>
            <a:spLocks noChangeShapeType="1"/>
          </p:cNvSpPr>
          <p:nvPr/>
        </p:nvSpPr>
        <p:spPr bwMode="auto">
          <a:xfrm flipH="1">
            <a:off x="4495800" y="3063894"/>
            <a:ext cx="76200" cy="152400"/>
          </a:xfrm>
          <a:prstGeom prst="line">
            <a:avLst/>
          </a:prstGeom>
          <a:noFill/>
          <a:ln w="9525">
            <a:solidFill>
              <a:schemeClr val="tx1"/>
            </a:solidFill>
            <a:round/>
            <a:headEnd/>
            <a:tailEnd/>
          </a:ln>
          <a:effectLst/>
        </p:spPr>
        <p:txBody>
          <a:bodyPr/>
          <a:lstStyle/>
          <a:p>
            <a:endParaRPr lang="zh-TW" altLang="en-US"/>
          </a:p>
        </p:txBody>
      </p:sp>
      <p:sp>
        <p:nvSpPr>
          <p:cNvPr id="104" name="Line 34"/>
          <p:cNvSpPr>
            <a:spLocks noChangeShapeType="1"/>
          </p:cNvSpPr>
          <p:nvPr/>
        </p:nvSpPr>
        <p:spPr bwMode="auto">
          <a:xfrm flipH="1">
            <a:off x="4419600" y="3292494"/>
            <a:ext cx="76200" cy="152400"/>
          </a:xfrm>
          <a:prstGeom prst="line">
            <a:avLst/>
          </a:prstGeom>
          <a:noFill/>
          <a:ln w="9525">
            <a:solidFill>
              <a:schemeClr val="tx1"/>
            </a:solidFill>
            <a:round/>
            <a:headEnd/>
            <a:tailEnd/>
          </a:ln>
          <a:effectLst/>
        </p:spPr>
        <p:txBody>
          <a:bodyPr/>
          <a:lstStyle/>
          <a:p>
            <a:endParaRPr lang="zh-TW" altLang="en-US"/>
          </a:p>
        </p:txBody>
      </p:sp>
      <p:sp>
        <p:nvSpPr>
          <p:cNvPr id="105" name="Line 35"/>
          <p:cNvSpPr>
            <a:spLocks noChangeShapeType="1"/>
          </p:cNvSpPr>
          <p:nvPr/>
        </p:nvSpPr>
        <p:spPr bwMode="auto">
          <a:xfrm flipH="1">
            <a:off x="7315200" y="1692294"/>
            <a:ext cx="76200" cy="152400"/>
          </a:xfrm>
          <a:prstGeom prst="line">
            <a:avLst/>
          </a:prstGeom>
          <a:noFill/>
          <a:ln w="9525">
            <a:solidFill>
              <a:schemeClr val="tx1"/>
            </a:solidFill>
            <a:round/>
            <a:headEnd/>
            <a:tailEnd/>
          </a:ln>
          <a:effectLst/>
        </p:spPr>
        <p:txBody>
          <a:bodyPr/>
          <a:lstStyle/>
          <a:p>
            <a:endParaRPr lang="zh-TW" altLang="en-US"/>
          </a:p>
        </p:txBody>
      </p:sp>
      <p:sp>
        <p:nvSpPr>
          <p:cNvPr id="106" name="Line 36"/>
          <p:cNvSpPr>
            <a:spLocks noChangeShapeType="1"/>
          </p:cNvSpPr>
          <p:nvPr/>
        </p:nvSpPr>
        <p:spPr bwMode="auto">
          <a:xfrm flipH="1">
            <a:off x="7239000" y="1920894"/>
            <a:ext cx="76200" cy="152400"/>
          </a:xfrm>
          <a:prstGeom prst="line">
            <a:avLst/>
          </a:prstGeom>
          <a:noFill/>
          <a:ln w="9525">
            <a:solidFill>
              <a:schemeClr val="tx1"/>
            </a:solidFill>
            <a:round/>
            <a:headEnd/>
            <a:tailEnd/>
          </a:ln>
          <a:effectLst/>
        </p:spPr>
        <p:txBody>
          <a:bodyPr/>
          <a:lstStyle/>
          <a:p>
            <a:endParaRPr lang="zh-TW" altLang="en-US"/>
          </a:p>
        </p:txBody>
      </p:sp>
      <p:sp>
        <p:nvSpPr>
          <p:cNvPr id="107" name="Line 37"/>
          <p:cNvSpPr>
            <a:spLocks noChangeShapeType="1"/>
          </p:cNvSpPr>
          <p:nvPr/>
        </p:nvSpPr>
        <p:spPr bwMode="auto">
          <a:xfrm flipH="1">
            <a:off x="2971800" y="5578494"/>
            <a:ext cx="76200" cy="152400"/>
          </a:xfrm>
          <a:prstGeom prst="line">
            <a:avLst/>
          </a:prstGeom>
          <a:noFill/>
          <a:ln w="9525">
            <a:solidFill>
              <a:schemeClr val="tx1"/>
            </a:solidFill>
            <a:round/>
            <a:headEnd/>
            <a:tailEnd/>
          </a:ln>
          <a:effectLst/>
        </p:spPr>
        <p:txBody>
          <a:bodyPr/>
          <a:lstStyle/>
          <a:p>
            <a:endParaRPr lang="zh-TW" altLang="en-US"/>
          </a:p>
        </p:txBody>
      </p:sp>
      <p:sp>
        <p:nvSpPr>
          <p:cNvPr id="110" name="Line 40"/>
          <p:cNvSpPr>
            <a:spLocks noChangeShapeType="1"/>
          </p:cNvSpPr>
          <p:nvPr/>
        </p:nvSpPr>
        <p:spPr bwMode="auto">
          <a:xfrm flipH="1">
            <a:off x="4565878" y="3292494"/>
            <a:ext cx="76200" cy="152400"/>
          </a:xfrm>
          <a:prstGeom prst="line">
            <a:avLst/>
          </a:prstGeom>
          <a:noFill/>
          <a:ln w="9525">
            <a:solidFill>
              <a:schemeClr val="tx1"/>
            </a:solidFill>
            <a:round/>
            <a:headEnd/>
            <a:tailEnd/>
          </a:ln>
          <a:effectLst/>
        </p:spPr>
        <p:txBody>
          <a:bodyPr/>
          <a:lstStyle/>
          <a:p>
            <a:endParaRPr lang="zh-TW" altLang="en-US"/>
          </a:p>
        </p:txBody>
      </p:sp>
      <p:sp>
        <p:nvSpPr>
          <p:cNvPr id="111" name="Line 41"/>
          <p:cNvSpPr>
            <a:spLocks noChangeShapeType="1"/>
          </p:cNvSpPr>
          <p:nvPr/>
        </p:nvSpPr>
        <p:spPr bwMode="auto">
          <a:xfrm flipH="1">
            <a:off x="4642078" y="3063894"/>
            <a:ext cx="76200" cy="152400"/>
          </a:xfrm>
          <a:prstGeom prst="line">
            <a:avLst/>
          </a:prstGeom>
          <a:noFill/>
          <a:ln w="9525">
            <a:solidFill>
              <a:schemeClr val="tx1"/>
            </a:solidFill>
            <a:round/>
            <a:headEnd/>
            <a:tailEnd/>
          </a:ln>
          <a:effectLst/>
        </p:spPr>
        <p:txBody>
          <a:bodyPr/>
          <a:lstStyle/>
          <a:p>
            <a:endParaRPr lang="zh-TW" altLang="en-US"/>
          </a:p>
        </p:txBody>
      </p:sp>
      <p:sp>
        <p:nvSpPr>
          <p:cNvPr id="112" name="Line 12"/>
          <p:cNvSpPr>
            <a:spLocks noChangeShapeType="1"/>
          </p:cNvSpPr>
          <p:nvPr/>
        </p:nvSpPr>
        <p:spPr bwMode="auto">
          <a:xfrm>
            <a:off x="4736648" y="4099836"/>
            <a:ext cx="1676400" cy="1066800"/>
          </a:xfrm>
          <a:prstGeom prst="line">
            <a:avLst/>
          </a:prstGeom>
          <a:noFill/>
          <a:ln w="9525">
            <a:solidFill>
              <a:schemeClr val="tx1"/>
            </a:solidFill>
            <a:round/>
            <a:headEnd/>
            <a:tailEnd type="triangle" w="med" len="med"/>
          </a:ln>
          <a:effectLst/>
        </p:spPr>
        <p:txBody>
          <a:bodyPr/>
          <a:lstStyle/>
          <a:p>
            <a:endParaRPr lang="zh-TW" altLang="en-US"/>
          </a:p>
        </p:txBody>
      </p:sp>
    </p:spTree>
    <p:extLst>
      <p:ext uri="{BB962C8B-B14F-4D97-AF65-F5344CB8AC3E}">
        <p14:creationId xmlns:p14="http://schemas.microsoft.com/office/powerpoint/2010/main" val="2105091901"/>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43B56-3A33-A048-9F34-17A9E33CA059}"/>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24A1107B-9174-A843-9D34-9C80CF0A9F9F}"/>
              </a:ext>
            </a:extLst>
          </p:cNvPr>
          <p:cNvSpPr>
            <a:spLocks noGrp="1"/>
          </p:cNvSpPr>
          <p:nvPr>
            <p:ph type="title"/>
          </p:nvPr>
        </p:nvSpPr>
        <p:spPr/>
        <p:txBody>
          <a:bodyPr/>
          <a:lstStyle/>
          <a:p>
            <a:r>
              <a:rPr lang="en-US" dirty="0"/>
              <a:t>BFS Algorithm</a:t>
            </a:r>
          </a:p>
        </p:txBody>
      </p:sp>
      <p:sp>
        <p:nvSpPr>
          <p:cNvPr id="35" name="AutoShape 3">
            <a:extLst>
              <a:ext uri="{FF2B5EF4-FFF2-40B4-BE49-F238E27FC236}">
                <a16:creationId xmlns:a16="http://schemas.microsoft.com/office/drawing/2014/main" id="{DDF5007F-3CD6-6148-B56E-3D16149EC981}"/>
              </a:ext>
            </a:extLst>
          </p:cNvPr>
          <p:cNvSpPr>
            <a:spLocks noChangeArrowheads="1"/>
          </p:cNvSpPr>
          <p:nvPr/>
        </p:nvSpPr>
        <p:spPr bwMode="auto">
          <a:xfrm>
            <a:off x="4000500" y="13481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36" name="Text Box 4">
            <a:extLst>
              <a:ext uri="{FF2B5EF4-FFF2-40B4-BE49-F238E27FC236}">
                <a16:creationId xmlns:a16="http://schemas.microsoft.com/office/drawing/2014/main" id="{366333F7-2A97-BB43-BD81-FBCEAAC003E7}"/>
              </a:ext>
            </a:extLst>
          </p:cNvPr>
          <p:cNvSpPr txBox="1">
            <a:spLocks noChangeArrowheads="1"/>
          </p:cNvSpPr>
          <p:nvPr/>
        </p:nvSpPr>
        <p:spPr bwMode="auto">
          <a:xfrm>
            <a:off x="4114800" y="1348114"/>
            <a:ext cx="4572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ea typeface="標楷體" pitchFamily="65" charset="-120"/>
              </a:rPr>
              <a:t>Start</a:t>
            </a:r>
            <a:endParaRPr kumimoji="0" lang="zh-TW" altLang="en-US" sz="1600" dirty="0">
              <a:latin typeface="Times New Roman" pitchFamily="18" charset="0"/>
              <a:ea typeface="標楷體" pitchFamily="65" charset="-120"/>
            </a:endParaRPr>
          </a:p>
        </p:txBody>
      </p:sp>
      <p:sp>
        <p:nvSpPr>
          <p:cNvPr id="37" name="Text Box 5">
            <a:extLst>
              <a:ext uri="{FF2B5EF4-FFF2-40B4-BE49-F238E27FC236}">
                <a16:creationId xmlns:a16="http://schemas.microsoft.com/office/drawing/2014/main" id="{1CE99102-A26D-F84C-9F94-D47845976F2B}"/>
              </a:ext>
            </a:extLst>
          </p:cNvPr>
          <p:cNvSpPr txBox="1">
            <a:spLocks noChangeArrowheads="1"/>
          </p:cNvSpPr>
          <p:nvPr/>
        </p:nvSpPr>
        <p:spPr bwMode="auto">
          <a:xfrm>
            <a:off x="3429000" y="1919614"/>
            <a:ext cx="2133600" cy="5715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the starting node(s) to the queue </a:t>
            </a:r>
            <a:endParaRPr kumimoji="0" lang="zh-TW" altLang="en-US" sz="1600" dirty="0">
              <a:latin typeface="標楷體" pitchFamily="65" charset="-120"/>
              <a:ea typeface="標楷體" pitchFamily="65" charset="-120"/>
            </a:endParaRPr>
          </a:p>
        </p:txBody>
      </p:sp>
      <p:sp>
        <p:nvSpPr>
          <p:cNvPr id="38" name="AutoShape 6">
            <a:extLst>
              <a:ext uri="{FF2B5EF4-FFF2-40B4-BE49-F238E27FC236}">
                <a16:creationId xmlns:a16="http://schemas.microsoft.com/office/drawing/2014/main" id="{711036BD-BBFC-9A48-AC17-9CC96D3A236B}"/>
              </a:ext>
            </a:extLst>
          </p:cNvPr>
          <p:cNvSpPr>
            <a:spLocks noChangeArrowheads="1"/>
          </p:cNvSpPr>
          <p:nvPr/>
        </p:nvSpPr>
        <p:spPr bwMode="auto">
          <a:xfrm>
            <a:off x="3657600" y="2834014"/>
            <a:ext cx="1371600" cy="457200"/>
          </a:xfrm>
          <a:prstGeom prst="flowChartDecision">
            <a:avLst/>
          </a:prstGeom>
          <a:solidFill>
            <a:srgbClr val="FFFFFF"/>
          </a:solidFill>
          <a:ln w="9525">
            <a:solidFill>
              <a:srgbClr val="000000"/>
            </a:solidFill>
            <a:miter lim="800000"/>
            <a:headEnd/>
            <a:tailEnd/>
          </a:ln>
        </p:spPr>
        <p:txBody>
          <a:bodyPr/>
          <a:lstStyle/>
          <a:p>
            <a:endParaRPr lang="zh-TW" altLang="en-US"/>
          </a:p>
        </p:txBody>
      </p:sp>
      <p:sp>
        <p:nvSpPr>
          <p:cNvPr id="39" name="Text Box 7">
            <a:extLst>
              <a:ext uri="{FF2B5EF4-FFF2-40B4-BE49-F238E27FC236}">
                <a16:creationId xmlns:a16="http://schemas.microsoft.com/office/drawing/2014/main" id="{59FCBC40-A558-A648-8EA1-BEB082609FD8}"/>
              </a:ext>
            </a:extLst>
          </p:cNvPr>
          <p:cNvSpPr txBox="1">
            <a:spLocks noChangeArrowheads="1"/>
          </p:cNvSpPr>
          <p:nvPr/>
        </p:nvSpPr>
        <p:spPr bwMode="auto">
          <a:xfrm>
            <a:off x="3810000" y="2948314"/>
            <a:ext cx="9906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empty</a:t>
            </a:r>
            <a:r>
              <a:rPr kumimoji="0" lang="zh-TW" altLang="en-US" sz="1600" dirty="0">
                <a:latin typeface="Times New Roman" pitchFamily="18" charset="0"/>
              </a:rPr>
              <a:t>？</a:t>
            </a:r>
          </a:p>
        </p:txBody>
      </p:sp>
      <p:sp>
        <p:nvSpPr>
          <p:cNvPr id="40" name="Text Box 8">
            <a:extLst>
              <a:ext uri="{FF2B5EF4-FFF2-40B4-BE49-F238E27FC236}">
                <a16:creationId xmlns:a16="http://schemas.microsoft.com/office/drawing/2014/main" id="{DAA4FEE5-9D1D-1C41-92B4-C4030F5885CE}"/>
              </a:ext>
            </a:extLst>
          </p:cNvPr>
          <p:cNvSpPr txBox="1">
            <a:spLocks noChangeArrowheads="1"/>
          </p:cNvSpPr>
          <p:nvPr/>
        </p:nvSpPr>
        <p:spPr bwMode="auto">
          <a:xfrm>
            <a:off x="3657600" y="3634114"/>
            <a:ext cx="1524000" cy="457200"/>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lang="en-US" altLang="zh-TW" sz="1600" dirty="0">
                <a:ea typeface="標楷體" pitchFamily="65" charset="-120"/>
              </a:rPr>
              <a:t>Pop a node u from the queue</a:t>
            </a:r>
            <a:endParaRPr kumimoji="0" lang="en-US" altLang="zh-TW" sz="1600" dirty="0">
              <a:ea typeface="標楷體" pitchFamily="65" charset="-120"/>
            </a:endParaRPr>
          </a:p>
        </p:txBody>
      </p:sp>
      <p:sp>
        <p:nvSpPr>
          <p:cNvPr id="41" name="Text Box 9">
            <a:extLst>
              <a:ext uri="{FF2B5EF4-FFF2-40B4-BE49-F238E27FC236}">
                <a16:creationId xmlns:a16="http://schemas.microsoft.com/office/drawing/2014/main" id="{92052364-9580-5D45-86F5-82F954D14BBC}"/>
              </a:ext>
            </a:extLst>
          </p:cNvPr>
          <p:cNvSpPr txBox="1">
            <a:spLocks noChangeArrowheads="1"/>
          </p:cNvSpPr>
          <p:nvPr/>
        </p:nvSpPr>
        <p:spPr bwMode="auto">
          <a:xfrm>
            <a:off x="3276600" y="4396114"/>
            <a:ext cx="2171700" cy="606901"/>
          </a:xfrm>
          <a:prstGeom prst="rect">
            <a:avLst/>
          </a:prstGeom>
          <a:solidFill>
            <a:srgbClr val="FFFFFF"/>
          </a:solidFill>
          <a:ln w="9525">
            <a:solidFill>
              <a:srgbClr val="000000"/>
            </a:solidFill>
            <a:miter lim="800000"/>
            <a:headEnd/>
            <a:tailEnd/>
          </a:ln>
        </p:spPr>
        <p:txBody>
          <a:bodyPr lIns="36000" tIns="0" rIns="36000" bIns="18000"/>
          <a:lstStyle/>
          <a:p>
            <a:pPr eaLnBrk="0" hangingPunct="0"/>
            <a:r>
              <a:rPr kumimoji="0" lang="en-US" altLang="zh-TW" sz="1600" dirty="0">
                <a:latin typeface="標楷體" pitchFamily="65" charset="-120"/>
                <a:ea typeface="標楷體" pitchFamily="65" charset="-120"/>
              </a:rPr>
              <a:t>Insert all neighboring nodes of u to the queue</a:t>
            </a:r>
            <a:endParaRPr kumimoji="0" lang="zh-TW" altLang="en-US" sz="1600" dirty="0">
              <a:latin typeface="標楷體" pitchFamily="65" charset="-120"/>
              <a:ea typeface="標楷體" pitchFamily="65" charset="-120"/>
            </a:endParaRPr>
          </a:p>
        </p:txBody>
      </p:sp>
      <p:sp>
        <p:nvSpPr>
          <p:cNvPr id="42" name="AutoShape 10">
            <a:extLst>
              <a:ext uri="{FF2B5EF4-FFF2-40B4-BE49-F238E27FC236}">
                <a16:creationId xmlns:a16="http://schemas.microsoft.com/office/drawing/2014/main" id="{852070E8-32C1-4146-8F1B-FFD53DC1A9B1}"/>
              </a:ext>
            </a:extLst>
          </p:cNvPr>
          <p:cNvSpPr>
            <a:spLocks noChangeArrowheads="1"/>
          </p:cNvSpPr>
          <p:nvPr/>
        </p:nvSpPr>
        <p:spPr bwMode="auto">
          <a:xfrm>
            <a:off x="3962400" y="5691514"/>
            <a:ext cx="685800" cy="228600"/>
          </a:xfrm>
          <a:prstGeom prst="flowChartTerminator">
            <a:avLst/>
          </a:prstGeom>
          <a:solidFill>
            <a:srgbClr val="FFFFFF"/>
          </a:solidFill>
          <a:ln w="9525">
            <a:solidFill>
              <a:srgbClr val="000000"/>
            </a:solidFill>
            <a:miter lim="800000"/>
            <a:headEnd/>
            <a:tailEnd/>
          </a:ln>
        </p:spPr>
        <p:txBody>
          <a:bodyPr/>
          <a:lstStyle/>
          <a:p>
            <a:endParaRPr lang="zh-TW" altLang="en-US"/>
          </a:p>
        </p:txBody>
      </p:sp>
      <p:sp>
        <p:nvSpPr>
          <p:cNvPr id="43" name="Text Box 11">
            <a:extLst>
              <a:ext uri="{FF2B5EF4-FFF2-40B4-BE49-F238E27FC236}">
                <a16:creationId xmlns:a16="http://schemas.microsoft.com/office/drawing/2014/main" id="{2B4C2233-EC2A-A942-BF5F-FD97CE52256E}"/>
              </a:ext>
            </a:extLst>
          </p:cNvPr>
          <p:cNvSpPr txBox="1">
            <a:spLocks noChangeArrowheads="1"/>
          </p:cNvSpPr>
          <p:nvPr/>
        </p:nvSpPr>
        <p:spPr bwMode="auto">
          <a:xfrm>
            <a:off x="4076700" y="5691514"/>
            <a:ext cx="457200" cy="228600"/>
          </a:xfrm>
          <a:prstGeom prst="rect">
            <a:avLst/>
          </a:prstGeom>
          <a:noFill/>
          <a:ln w="9525">
            <a:noFill/>
            <a:miter lim="800000"/>
            <a:headEnd/>
            <a:tailEnd/>
          </a:ln>
        </p:spPr>
        <p:txBody>
          <a:bodyPr lIns="0" tIns="0" rIns="0" bIns="0"/>
          <a:lstStyle/>
          <a:p>
            <a:pPr algn="ctr" eaLnBrk="0" hangingPunct="0"/>
            <a:r>
              <a:rPr kumimoji="0" lang="en-US" altLang="zh-TW" sz="1600" b="1" dirty="0">
                <a:latin typeface="Times New Roman" pitchFamily="18" charset="0"/>
                <a:ea typeface="標楷體" pitchFamily="65" charset="-120"/>
              </a:rPr>
              <a:t>stop</a:t>
            </a:r>
            <a:endParaRPr kumimoji="0" lang="zh-TW" altLang="en-US" sz="1600" b="1" dirty="0">
              <a:latin typeface="Times New Roman" pitchFamily="18" charset="0"/>
              <a:ea typeface="標楷體" pitchFamily="65" charset="-120"/>
            </a:endParaRPr>
          </a:p>
        </p:txBody>
      </p:sp>
      <p:sp>
        <p:nvSpPr>
          <p:cNvPr id="44" name="Line 12">
            <a:extLst>
              <a:ext uri="{FF2B5EF4-FFF2-40B4-BE49-F238E27FC236}">
                <a16:creationId xmlns:a16="http://schemas.microsoft.com/office/drawing/2014/main" id="{D522B855-CE39-E14E-8976-05D7EA6317A9}"/>
              </a:ext>
            </a:extLst>
          </p:cNvPr>
          <p:cNvSpPr>
            <a:spLocks noChangeShapeType="1"/>
          </p:cNvSpPr>
          <p:nvPr/>
        </p:nvSpPr>
        <p:spPr bwMode="auto">
          <a:xfrm>
            <a:off x="4343400" y="24911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5" name="Line 13">
            <a:extLst>
              <a:ext uri="{FF2B5EF4-FFF2-40B4-BE49-F238E27FC236}">
                <a16:creationId xmlns:a16="http://schemas.microsoft.com/office/drawing/2014/main" id="{99F9867B-E685-7B4F-991E-8C5BF1B36A04}"/>
              </a:ext>
            </a:extLst>
          </p:cNvPr>
          <p:cNvSpPr>
            <a:spLocks noChangeShapeType="1"/>
          </p:cNvSpPr>
          <p:nvPr/>
        </p:nvSpPr>
        <p:spPr bwMode="auto">
          <a:xfrm>
            <a:off x="4343400" y="40913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46" name="Line 14">
            <a:extLst>
              <a:ext uri="{FF2B5EF4-FFF2-40B4-BE49-F238E27FC236}">
                <a16:creationId xmlns:a16="http://schemas.microsoft.com/office/drawing/2014/main" id="{AE4CF9E0-DB4F-8542-851B-59F5B0C30007}"/>
              </a:ext>
            </a:extLst>
          </p:cNvPr>
          <p:cNvSpPr>
            <a:spLocks noChangeShapeType="1"/>
          </p:cNvSpPr>
          <p:nvPr/>
        </p:nvSpPr>
        <p:spPr bwMode="auto">
          <a:xfrm flipH="1">
            <a:off x="5029200" y="3062614"/>
            <a:ext cx="571500" cy="0"/>
          </a:xfrm>
          <a:prstGeom prst="line">
            <a:avLst/>
          </a:prstGeom>
          <a:noFill/>
          <a:ln w="9525">
            <a:solidFill>
              <a:srgbClr val="000000"/>
            </a:solidFill>
            <a:round/>
            <a:headEnd/>
            <a:tailEnd type="triangle" w="med" len="med"/>
          </a:ln>
        </p:spPr>
        <p:txBody>
          <a:bodyPr/>
          <a:lstStyle/>
          <a:p>
            <a:endParaRPr lang="zh-TW" altLang="en-US"/>
          </a:p>
        </p:txBody>
      </p:sp>
      <p:sp>
        <p:nvSpPr>
          <p:cNvPr id="47" name="Line 15">
            <a:extLst>
              <a:ext uri="{FF2B5EF4-FFF2-40B4-BE49-F238E27FC236}">
                <a16:creationId xmlns:a16="http://schemas.microsoft.com/office/drawing/2014/main" id="{5F6FF6F0-FAF9-2D49-ABC2-7FC803FA552E}"/>
              </a:ext>
            </a:extLst>
          </p:cNvPr>
          <p:cNvSpPr>
            <a:spLocks noChangeShapeType="1"/>
          </p:cNvSpPr>
          <p:nvPr/>
        </p:nvSpPr>
        <p:spPr bwMode="auto">
          <a:xfrm>
            <a:off x="3048000" y="5462914"/>
            <a:ext cx="1257300" cy="0"/>
          </a:xfrm>
          <a:prstGeom prst="line">
            <a:avLst/>
          </a:prstGeom>
          <a:noFill/>
          <a:ln w="9525">
            <a:solidFill>
              <a:srgbClr val="000000"/>
            </a:solidFill>
            <a:round/>
            <a:headEnd/>
            <a:tailEnd/>
          </a:ln>
        </p:spPr>
        <p:txBody>
          <a:bodyPr/>
          <a:lstStyle/>
          <a:p>
            <a:endParaRPr lang="zh-TW" altLang="en-US"/>
          </a:p>
        </p:txBody>
      </p:sp>
      <p:sp>
        <p:nvSpPr>
          <p:cNvPr id="48" name="Line 16">
            <a:extLst>
              <a:ext uri="{FF2B5EF4-FFF2-40B4-BE49-F238E27FC236}">
                <a16:creationId xmlns:a16="http://schemas.microsoft.com/office/drawing/2014/main" id="{0B26C53F-8A14-F345-8C52-F65A1CAEE7EF}"/>
              </a:ext>
            </a:extLst>
          </p:cNvPr>
          <p:cNvSpPr>
            <a:spLocks noChangeShapeType="1"/>
          </p:cNvSpPr>
          <p:nvPr/>
        </p:nvSpPr>
        <p:spPr bwMode="auto">
          <a:xfrm>
            <a:off x="4305300" y="5462914"/>
            <a:ext cx="0" cy="228600"/>
          </a:xfrm>
          <a:prstGeom prst="line">
            <a:avLst/>
          </a:prstGeom>
          <a:noFill/>
          <a:ln w="9525">
            <a:solidFill>
              <a:srgbClr val="000000"/>
            </a:solidFill>
            <a:round/>
            <a:headEnd/>
            <a:tailEnd type="triangle" w="med" len="med"/>
          </a:ln>
        </p:spPr>
        <p:txBody>
          <a:bodyPr/>
          <a:lstStyle/>
          <a:p>
            <a:endParaRPr lang="zh-TW" altLang="en-US"/>
          </a:p>
        </p:txBody>
      </p:sp>
      <p:sp>
        <p:nvSpPr>
          <p:cNvPr id="49" name="Line 17">
            <a:extLst>
              <a:ext uri="{FF2B5EF4-FFF2-40B4-BE49-F238E27FC236}">
                <a16:creationId xmlns:a16="http://schemas.microsoft.com/office/drawing/2014/main" id="{9BE18DF0-7450-D04F-828D-AE1449B3B3C3}"/>
              </a:ext>
            </a:extLst>
          </p:cNvPr>
          <p:cNvSpPr>
            <a:spLocks noChangeShapeType="1"/>
          </p:cNvSpPr>
          <p:nvPr/>
        </p:nvSpPr>
        <p:spPr bwMode="auto">
          <a:xfrm>
            <a:off x="4343400" y="15767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0" name="Line 18">
            <a:extLst>
              <a:ext uri="{FF2B5EF4-FFF2-40B4-BE49-F238E27FC236}">
                <a16:creationId xmlns:a16="http://schemas.microsoft.com/office/drawing/2014/main" id="{B64239D0-8777-C246-AE86-E71241C5A7E5}"/>
              </a:ext>
            </a:extLst>
          </p:cNvPr>
          <p:cNvSpPr>
            <a:spLocks noChangeShapeType="1"/>
          </p:cNvSpPr>
          <p:nvPr/>
        </p:nvSpPr>
        <p:spPr bwMode="auto">
          <a:xfrm>
            <a:off x="4343400" y="3291214"/>
            <a:ext cx="0" cy="342900"/>
          </a:xfrm>
          <a:prstGeom prst="line">
            <a:avLst/>
          </a:prstGeom>
          <a:noFill/>
          <a:ln w="9525">
            <a:solidFill>
              <a:srgbClr val="000000"/>
            </a:solidFill>
            <a:round/>
            <a:headEnd/>
            <a:tailEnd type="triangle" w="med" len="med"/>
          </a:ln>
        </p:spPr>
        <p:txBody>
          <a:bodyPr/>
          <a:lstStyle/>
          <a:p>
            <a:endParaRPr lang="zh-TW" altLang="en-US"/>
          </a:p>
        </p:txBody>
      </p:sp>
      <p:sp>
        <p:nvSpPr>
          <p:cNvPr id="51" name="Text Box 19">
            <a:extLst>
              <a:ext uri="{FF2B5EF4-FFF2-40B4-BE49-F238E27FC236}">
                <a16:creationId xmlns:a16="http://schemas.microsoft.com/office/drawing/2014/main" id="{78FD3589-A443-0949-995E-171916C2A5FC}"/>
              </a:ext>
            </a:extLst>
          </p:cNvPr>
          <p:cNvSpPr txBox="1">
            <a:spLocks noChangeArrowheads="1"/>
          </p:cNvSpPr>
          <p:nvPr/>
        </p:nvSpPr>
        <p:spPr bwMode="auto">
          <a:xfrm>
            <a:off x="4343400" y="3291214"/>
            <a:ext cx="342900" cy="228600"/>
          </a:xfrm>
          <a:prstGeom prst="rect">
            <a:avLst/>
          </a:prstGeom>
          <a:noFill/>
          <a:ln w="9525">
            <a:noFill/>
            <a:miter lim="800000"/>
            <a:headEnd/>
            <a:tailEnd/>
          </a:ln>
        </p:spPr>
        <p:txBody>
          <a:bodyPr lIns="0" tIns="0" rIns="0" bIns="0"/>
          <a:lstStyle/>
          <a:p>
            <a:pPr algn="ctr" eaLnBrk="0" hangingPunct="0"/>
            <a:r>
              <a:rPr kumimoji="0" lang="en-US" altLang="zh-TW" sz="1600" dirty="0">
                <a:latin typeface="Times New Roman" pitchFamily="18" charset="0"/>
              </a:rPr>
              <a:t>no</a:t>
            </a:r>
            <a:endParaRPr kumimoji="0" lang="zh-TW" altLang="en-US" sz="1600" dirty="0">
              <a:latin typeface="Times New Roman" pitchFamily="18" charset="0"/>
            </a:endParaRPr>
          </a:p>
        </p:txBody>
      </p:sp>
      <p:sp>
        <p:nvSpPr>
          <p:cNvPr id="52" name="Text Box 20">
            <a:extLst>
              <a:ext uri="{FF2B5EF4-FFF2-40B4-BE49-F238E27FC236}">
                <a16:creationId xmlns:a16="http://schemas.microsoft.com/office/drawing/2014/main" id="{FAEAD8F4-FDFF-0F40-9524-3467174E61F2}"/>
              </a:ext>
            </a:extLst>
          </p:cNvPr>
          <p:cNvSpPr txBox="1">
            <a:spLocks noChangeArrowheads="1"/>
          </p:cNvSpPr>
          <p:nvPr/>
        </p:nvSpPr>
        <p:spPr bwMode="auto">
          <a:xfrm>
            <a:off x="3314700" y="3062614"/>
            <a:ext cx="342900" cy="228600"/>
          </a:xfrm>
          <a:prstGeom prst="rect">
            <a:avLst/>
          </a:prstGeom>
          <a:noFill/>
          <a:ln w="9525">
            <a:noFill/>
            <a:miter lim="800000"/>
            <a:headEnd/>
            <a:tailEnd/>
          </a:ln>
        </p:spPr>
        <p:txBody>
          <a:bodyPr lIns="0" tIns="0" rIns="0" bIns="0"/>
          <a:lstStyle/>
          <a:p>
            <a:pPr algn="ctr" eaLnBrk="0" hangingPunct="0"/>
            <a:r>
              <a:rPr lang="en-US" altLang="zh-TW" sz="1600" dirty="0">
                <a:latin typeface="Times New Roman" pitchFamily="18" charset="0"/>
              </a:rPr>
              <a:t>yes</a:t>
            </a:r>
            <a:endParaRPr kumimoji="0" lang="zh-TW" altLang="en-US" sz="1600" dirty="0">
              <a:latin typeface="Times New Roman" pitchFamily="18" charset="0"/>
            </a:endParaRPr>
          </a:p>
        </p:txBody>
      </p:sp>
      <p:sp>
        <p:nvSpPr>
          <p:cNvPr id="53" name="Line 21">
            <a:extLst>
              <a:ext uri="{FF2B5EF4-FFF2-40B4-BE49-F238E27FC236}">
                <a16:creationId xmlns:a16="http://schemas.microsoft.com/office/drawing/2014/main" id="{5FA5196E-1421-4949-A308-32173960AA44}"/>
              </a:ext>
            </a:extLst>
          </p:cNvPr>
          <p:cNvSpPr>
            <a:spLocks noChangeShapeType="1"/>
          </p:cNvSpPr>
          <p:nvPr/>
        </p:nvSpPr>
        <p:spPr bwMode="auto">
          <a:xfrm>
            <a:off x="3048000" y="3024514"/>
            <a:ext cx="0" cy="2438400"/>
          </a:xfrm>
          <a:prstGeom prst="line">
            <a:avLst/>
          </a:prstGeom>
          <a:noFill/>
          <a:ln w="9525">
            <a:solidFill>
              <a:schemeClr val="tx1"/>
            </a:solidFill>
            <a:round/>
            <a:headEnd/>
            <a:tailEnd/>
          </a:ln>
          <a:effectLst/>
        </p:spPr>
        <p:txBody>
          <a:bodyPr/>
          <a:lstStyle/>
          <a:p>
            <a:endParaRPr lang="zh-TW" altLang="en-US"/>
          </a:p>
        </p:txBody>
      </p:sp>
      <p:sp>
        <p:nvSpPr>
          <p:cNvPr id="54" name="Line 22">
            <a:extLst>
              <a:ext uri="{FF2B5EF4-FFF2-40B4-BE49-F238E27FC236}">
                <a16:creationId xmlns:a16="http://schemas.microsoft.com/office/drawing/2014/main" id="{75F3C499-A2CE-6E42-98D6-2E8EE84E5DCE}"/>
              </a:ext>
            </a:extLst>
          </p:cNvPr>
          <p:cNvSpPr>
            <a:spLocks noChangeShapeType="1"/>
          </p:cNvSpPr>
          <p:nvPr/>
        </p:nvSpPr>
        <p:spPr bwMode="auto">
          <a:xfrm>
            <a:off x="3048000" y="3024514"/>
            <a:ext cx="609600" cy="0"/>
          </a:xfrm>
          <a:prstGeom prst="line">
            <a:avLst/>
          </a:prstGeom>
          <a:noFill/>
          <a:ln w="9525">
            <a:solidFill>
              <a:schemeClr val="tx1"/>
            </a:solidFill>
            <a:round/>
            <a:headEnd/>
            <a:tailEnd/>
          </a:ln>
          <a:effectLst/>
        </p:spPr>
        <p:txBody>
          <a:bodyPr/>
          <a:lstStyle/>
          <a:p>
            <a:endParaRPr lang="zh-TW" altLang="en-US"/>
          </a:p>
        </p:txBody>
      </p:sp>
      <p:sp>
        <p:nvSpPr>
          <p:cNvPr id="55" name="Line 23">
            <a:extLst>
              <a:ext uri="{FF2B5EF4-FFF2-40B4-BE49-F238E27FC236}">
                <a16:creationId xmlns:a16="http://schemas.microsoft.com/office/drawing/2014/main" id="{6453D88B-579D-2745-A37E-B8F27ED0664A}"/>
              </a:ext>
            </a:extLst>
          </p:cNvPr>
          <p:cNvSpPr>
            <a:spLocks noChangeShapeType="1"/>
          </p:cNvSpPr>
          <p:nvPr/>
        </p:nvSpPr>
        <p:spPr bwMode="auto">
          <a:xfrm>
            <a:off x="5638800" y="3100714"/>
            <a:ext cx="0" cy="2286000"/>
          </a:xfrm>
          <a:prstGeom prst="line">
            <a:avLst/>
          </a:prstGeom>
          <a:noFill/>
          <a:ln w="9525">
            <a:solidFill>
              <a:schemeClr val="tx1"/>
            </a:solidFill>
            <a:round/>
            <a:headEnd/>
            <a:tailEnd/>
          </a:ln>
          <a:effectLst/>
        </p:spPr>
        <p:txBody>
          <a:bodyPr/>
          <a:lstStyle/>
          <a:p>
            <a:endParaRPr lang="zh-TW" altLang="en-US"/>
          </a:p>
        </p:txBody>
      </p:sp>
      <p:sp>
        <p:nvSpPr>
          <p:cNvPr id="56" name="Line 24">
            <a:extLst>
              <a:ext uri="{FF2B5EF4-FFF2-40B4-BE49-F238E27FC236}">
                <a16:creationId xmlns:a16="http://schemas.microsoft.com/office/drawing/2014/main" id="{6C4A0CCB-07F8-5B4B-B7F3-9AC93188329D}"/>
              </a:ext>
            </a:extLst>
          </p:cNvPr>
          <p:cNvSpPr>
            <a:spLocks noChangeShapeType="1"/>
          </p:cNvSpPr>
          <p:nvPr/>
        </p:nvSpPr>
        <p:spPr bwMode="auto">
          <a:xfrm>
            <a:off x="4267200" y="5386714"/>
            <a:ext cx="1371600" cy="0"/>
          </a:xfrm>
          <a:prstGeom prst="line">
            <a:avLst/>
          </a:prstGeom>
          <a:noFill/>
          <a:ln w="9525">
            <a:solidFill>
              <a:schemeClr val="tx1"/>
            </a:solidFill>
            <a:round/>
            <a:headEnd/>
            <a:tailEnd/>
          </a:ln>
          <a:effectLst/>
        </p:spPr>
        <p:txBody>
          <a:bodyPr/>
          <a:lstStyle/>
          <a:p>
            <a:endParaRPr lang="zh-TW" altLang="en-US"/>
          </a:p>
        </p:txBody>
      </p:sp>
      <p:sp>
        <p:nvSpPr>
          <p:cNvPr id="57" name="Line 25">
            <a:extLst>
              <a:ext uri="{FF2B5EF4-FFF2-40B4-BE49-F238E27FC236}">
                <a16:creationId xmlns:a16="http://schemas.microsoft.com/office/drawing/2014/main" id="{9335C5BE-5D46-F940-8782-B15F9C822775}"/>
              </a:ext>
            </a:extLst>
          </p:cNvPr>
          <p:cNvSpPr>
            <a:spLocks noChangeShapeType="1"/>
          </p:cNvSpPr>
          <p:nvPr/>
        </p:nvSpPr>
        <p:spPr bwMode="auto">
          <a:xfrm>
            <a:off x="4267199" y="5003015"/>
            <a:ext cx="1" cy="383699"/>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83644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26" name="日期版面配置區 3"/>
          <p:cNvSpPr>
            <a:spLocks noGrp="1"/>
          </p:cNvSpPr>
          <p:nvPr>
            <p:ph type="dt" sz="half" idx="2"/>
          </p:nvPr>
        </p:nvSpPr>
        <p:spPr>
          <a:xfrm>
            <a:off x="457200" y="6207147"/>
            <a:ext cx="4114800"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
        <p:nvSpPr>
          <p:cNvPr id="44" name="Oval 2"/>
          <p:cNvSpPr>
            <a:spLocks noChangeArrowheads="1"/>
          </p:cNvSpPr>
          <p:nvPr/>
        </p:nvSpPr>
        <p:spPr bwMode="auto">
          <a:xfrm>
            <a:off x="19050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45" name="Oval 3"/>
          <p:cNvSpPr>
            <a:spLocks noChangeArrowheads="1"/>
          </p:cNvSpPr>
          <p:nvPr/>
        </p:nvSpPr>
        <p:spPr bwMode="auto">
          <a:xfrm>
            <a:off x="4114800" y="35972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46" name="Oval 4"/>
          <p:cNvSpPr>
            <a:spLocks noChangeArrowheads="1"/>
          </p:cNvSpPr>
          <p:nvPr/>
        </p:nvSpPr>
        <p:spPr bwMode="auto">
          <a:xfrm>
            <a:off x="63246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47" name="Oval 5"/>
          <p:cNvSpPr>
            <a:spLocks noChangeArrowheads="1"/>
          </p:cNvSpPr>
          <p:nvPr/>
        </p:nvSpPr>
        <p:spPr bwMode="auto">
          <a:xfrm>
            <a:off x="63246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48" name="Oval 6"/>
          <p:cNvSpPr>
            <a:spLocks noChangeArrowheads="1"/>
          </p:cNvSpPr>
          <p:nvPr/>
        </p:nvSpPr>
        <p:spPr bwMode="auto">
          <a:xfrm>
            <a:off x="19050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49" name="Line 7"/>
          <p:cNvSpPr>
            <a:spLocks noChangeShapeType="1"/>
          </p:cNvSpPr>
          <p:nvPr/>
        </p:nvSpPr>
        <p:spPr bwMode="auto">
          <a:xfrm flipH="1">
            <a:off x="2590800" y="2225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50" name="Line 8"/>
          <p:cNvSpPr>
            <a:spLocks noChangeShapeType="1"/>
          </p:cNvSpPr>
          <p:nvPr/>
        </p:nvSpPr>
        <p:spPr bwMode="auto">
          <a:xfrm flipH="1">
            <a:off x="2590800" y="2454294"/>
            <a:ext cx="3733800" cy="0"/>
          </a:xfrm>
          <a:prstGeom prst="line">
            <a:avLst/>
          </a:prstGeom>
          <a:noFill/>
          <a:ln w="44450">
            <a:solidFill>
              <a:schemeClr val="tx1"/>
            </a:solidFill>
            <a:round/>
            <a:headEnd type="triangle" w="med" len="med"/>
            <a:tailEnd/>
          </a:ln>
          <a:effectLst/>
        </p:spPr>
        <p:txBody>
          <a:bodyPr/>
          <a:lstStyle/>
          <a:p>
            <a:endParaRPr lang="zh-TW" altLang="en-US"/>
          </a:p>
        </p:txBody>
      </p:sp>
      <p:sp>
        <p:nvSpPr>
          <p:cNvPr id="51" name="Line 9"/>
          <p:cNvSpPr>
            <a:spLocks noChangeShapeType="1"/>
          </p:cNvSpPr>
          <p:nvPr/>
        </p:nvSpPr>
        <p:spPr bwMode="auto">
          <a:xfrm flipH="1">
            <a:off x="2590800" y="5273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52" name="Line 10"/>
          <p:cNvSpPr>
            <a:spLocks noChangeShapeType="1"/>
          </p:cNvSpPr>
          <p:nvPr/>
        </p:nvSpPr>
        <p:spPr bwMode="auto">
          <a:xfrm>
            <a:off x="2133600" y="2682894"/>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53" name="Line 11"/>
          <p:cNvSpPr>
            <a:spLocks noChangeShapeType="1"/>
          </p:cNvSpPr>
          <p:nvPr/>
        </p:nvSpPr>
        <p:spPr bwMode="auto">
          <a:xfrm>
            <a:off x="6781800" y="2682894"/>
            <a:ext cx="0" cy="2362200"/>
          </a:xfrm>
          <a:prstGeom prst="line">
            <a:avLst/>
          </a:prstGeom>
          <a:noFill/>
          <a:ln w="9525">
            <a:solidFill>
              <a:schemeClr val="tx1"/>
            </a:solidFill>
            <a:round/>
            <a:headEnd type="triangle" w="med" len="med"/>
            <a:tailEnd/>
          </a:ln>
          <a:effectLst/>
        </p:spPr>
        <p:txBody>
          <a:bodyPr/>
          <a:lstStyle/>
          <a:p>
            <a:endParaRPr lang="zh-TW" altLang="en-US"/>
          </a:p>
        </p:txBody>
      </p:sp>
      <p:sp>
        <p:nvSpPr>
          <p:cNvPr id="54" name="Line 12"/>
          <p:cNvSpPr>
            <a:spLocks noChangeShapeType="1"/>
          </p:cNvSpPr>
          <p:nvPr/>
        </p:nvSpPr>
        <p:spPr bwMode="auto">
          <a:xfrm>
            <a:off x="2438400" y="2606694"/>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55" name="Line 13"/>
          <p:cNvSpPr>
            <a:spLocks noChangeShapeType="1"/>
          </p:cNvSpPr>
          <p:nvPr/>
        </p:nvSpPr>
        <p:spPr bwMode="auto">
          <a:xfrm flipH="1">
            <a:off x="4724400" y="2606694"/>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56" name="Line 14"/>
          <p:cNvSpPr>
            <a:spLocks noChangeShapeType="1"/>
          </p:cNvSpPr>
          <p:nvPr/>
        </p:nvSpPr>
        <p:spPr bwMode="auto">
          <a:xfrm flipH="1">
            <a:off x="2438400" y="40544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7" name="Line 15"/>
          <p:cNvSpPr>
            <a:spLocks noChangeShapeType="1"/>
          </p:cNvSpPr>
          <p:nvPr/>
        </p:nvSpPr>
        <p:spPr bwMode="auto">
          <a:xfrm>
            <a:off x="4735286" y="4130694"/>
            <a:ext cx="1676400" cy="990600"/>
          </a:xfrm>
          <a:prstGeom prst="line">
            <a:avLst/>
          </a:prstGeom>
          <a:noFill/>
          <a:ln w="44450">
            <a:solidFill>
              <a:schemeClr val="tx1"/>
            </a:solidFill>
            <a:round/>
            <a:headEnd/>
            <a:tailEnd type="triangle" w="med" len="med"/>
          </a:ln>
          <a:effectLst/>
        </p:spPr>
        <p:txBody>
          <a:bodyPr/>
          <a:lstStyle/>
          <a:p>
            <a:endParaRPr lang="zh-TW" altLang="en-US"/>
          </a:p>
        </p:txBody>
      </p:sp>
      <p:sp>
        <p:nvSpPr>
          <p:cNvPr id="58" name="Line 16"/>
          <p:cNvSpPr>
            <a:spLocks noChangeShapeType="1"/>
          </p:cNvSpPr>
          <p:nvPr/>
        </p:nvSpPr>
        <p:spPr bwMode="auto">
          <a:xfrm flipV="1">
            <a:off x="2514600" y="42068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59" name="Text Box 17"/>
          <p:cNvSpPr txBox="1">
            <a:spLocks noChangeArrowheads="1"/>
          </p:cNvSpPr>
          <p:nvPr/>
        </p:nvSpPr>
        <p:spPr bwMode="auto">
          <a:xfrm>
            <a:off x="4327525" y="18812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60" name="Text Box 18"/>
          <p:cNvSpPr txBox="1">
            <a:spLocks noChangeArrowheads="1"/>
          </p:cNvSpPr>
          <p:nvPr/>
        </p:nvSpPr>
        <p:spPr bwMode="auto">
          <a:xfrm>
            <a:off x="4327525" y="2414607"/>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1" name="Text Box 19"/>
          <p:cNvSpPr txBox="1">
            <a:spLocks noChangeArrowheads="1"/>
          </p:cNvSpPr>
          <p:nvPr/>
        </p:nvSpPr>
        <p:spPr bwMode="auto">
          <a:xfrm>
            <a:off x="1736725" y="36338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2" name="Text Box 20"/>
          <p:cNvSpPr txBox="1">
            <a:spLocks noChangeArrowheads="1"/>
          </p:cNvSpPr>
          <p:nvPr/>
        </p:nvSpPr>
        <p:spPr bwMode="auto">
          <a:xfrm>
            <a:off x="6765925" y="3481407"/>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63" name="Text Box 21"/>
          <p:cNvSpPr txBox="1">
            <a:spLocks noChangeArrowheads="1"/>
          </p:cNvSpPr>
          <p:nvPr/>
        </p:nvSpPr>
        <p:spPr bwMode="auto">
          <a:xfrm>
            <a:off x="2955925" y="3100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64" name="Text Box 22"/>
          <p:cNvSpPr txBox="1">
            <a:spLocks noChangeArrowheads="1"/>
          </p:cNvSpPr>
          <p:nvPr/>
        </p:nvSpPr>
        <p:spPr bwMode="auto">
          <a:xfrm>
            <a:off x="5622925" y="3100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65" name="Text Box 23"/>
          <p:cNvSpPr txBox="1">
            <a:spLocks noChangeArrowheads="1"/>
          </p:cNvSpPr>
          <p:nvPr/>
        </p:nvSpPr>
        <p:spPr bwMode="auto">
          <a:xfrm>
            <a:off x="2955925" y="4243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66" name="Text Box 24"/>
          <p:cNvSpPr txBox="1">
            <a:spLocks noChangeArrowheads="1"/>
          </p:cNvSpPr>
          <p:nvPr/>
        </p:nvSpPr>
        <p:spPr bwMode="auto">
          <a:xfrm>
            <a:off x="5394325" y="4243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67" name="Text Box 25"/>
          <p:cNvSpPr txBox="1">
            <a:spLocks noChangeArrowheads="1"/>
          </p:cNvSpPr>
          <p:nvPr/>
        </p:nvSpPr>
        <p:spPr bwMode="auto">
          <a:xfrm>
            <a:off x="3413125" y="4624407"/>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68" name="Text Box 26"/>
          <p:cNvSpPr txBox="1">
            <a:spLocks noChangeArrowheads="1"/>
          </p:cNvSpPr>
          <p:nvPr/>
        </p:nvSpPr>
        <p:spPr bwMode="auto">
          <a:xfrm>
            <a:off x="4175125" y="52340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69" name="Text Box 27"/>
          <p:cNvSpPr txBox="1">
            <a:spLocks noChangeArrowheads="1"/>
          </p:cNvSpPr>
          <p:nvPr/>
        </p:nvSpPr>
        <p:spPr bwMode="auto">
          <a:xfrm>
            <a:off x="1508125" y="1424007"/>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70" name="Text Box 28"/>
          <p:cNvSpPr txBox="1">
            <a:spLocks noChangeArrowheads="1"/>
          </p:cNvSpPr>
          <p:nvPr/>
        </p:nvSpPr>
        <p:spPr bwMode="auto">
          <a:xfrm>
            <a:off x="6858000" y="1539894"/>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a:t>
            </a:r>
          </a:p>
        </p:txBody>
      </p:sp>
      <p:sp>
        <p:nvSpPr>
          <p:cNvPr id="71" name="Text Box 29"/>
          <p:cNvSpPr txBox="1">
            <a:spLocks noChangeArrowheads="1"/>
          </p:cNvSpPr>
          <p:nvPr/>
        </p:nvSpPr>
        <p:spPr bwMode="auto">
          <a:xfrm>
            <a:off x="4038600" y="2911494"/>
            <a:ext cx="12192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C B</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2 0</a:t>
            </a:r>
          </a:p>
        </p:txBody>
      </p:sp>
      <p:sp>
        <p:nvSpPr>
          <p:cNvPr id="85" name="Text Box 30"/>
          <p:cNvSpPr txBox="1">
            <a:spLocks noChangeArrowheads="1"/>
          </p:cNvSpPr>
          <p:nvPr/>
        </p:nvSpPr>
        <p:spPr bwMode="auto">
          <a:xfrm>
            <a:off x="2514600" y="5502294"/>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13" name="Text Box 31"/>
          <p:cNvSpPr txBox="1">
            <a:spLocks noChangeArrowheads="1"/>
          </p:cNvSpPr>
          <p:nvPr/>
        </p:nvSpPr>
        <p:spPr bwMode="auto">
          <a:xfrm>
            <a:off x="6858000" y="5502294"/>
            <a:ext cx="15240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a:t>
            </a:r>
          </a:p>
          <a:p>
            <a:r>
              <a:rPr lang="en-US" altLang="zh-TW" dirty="0">
                <a:ea typeface="新細明體" charset="-120"/>
                <a:cs typeface="Arial" charset="0"/>
              </a:rPr>
              <a:t>d: ∞ 1</a:t>
            </a:r>
          </a:p>
        </p:txBody>
      </p:sp>
      <p:sp>
        <p:nvSpPr>
          <p:cNvPr id="114" name="Line 32"/>
          <p:cNvSpPr>
            <a:spLocks noChangeShapeType="1"/>
          </p:cNvSpPr>
          <p:nvPr/>
        </p:nvSpPr>
        <p:spPr bwMode="auto">
          <a:xfrm flipH="1">
            <a:off x="2895600" y="5883294"/>
            <a:ext cx="76200" cy="152400"/>
          </a:xfrm>
          <a:prstGeom prst="line">
            <a:avLst/>
          </a:prstGeom>
          <a:noFill/>
          <a:ln w="9525">
            <a:solidFill>
              <a:schemeClr val="tx1"/>
            </a:solidFill>
            <a:round/>
            <a:headEnd/>
            <a:tailEnd/>
          </a:ln>
          <a:effectLst/>
        </p:spPr>
        <p:txBody>
          <a:bodyPr/>
          <a:lstStyle/>
          <a:p>
            <a:endParaRPr lang="zh-TW" altLang="en-US"/>
          </a:p>
        </p:txBody>
      </p:sp>
      <p:sp>
        <p:nvSpPr>
          <p:cNvPr id="115" name="Line 33"/>
          <p:cNvSpPr>
            <a:spLocks noChangeShapeType="1"/>
          </p:cNvSpPr>
          <p:nvPr/>
        </p:nvSpPr>
        <p:spPr bwMode="auto">
          <a:xfrm flipH="1">
            <a:off x="4495800" y="3063894"/>
            <a:ext cx="76200" cy="152400"/>
          </a:xfrm>
          <a:prstGeom prst="line">
            <a:avLst/>
          </a:prstGeom>
          <a:noFill/>
          <a:ln w="9525">
            <a:solidFill>
              <a:schemeClr val="tx1"/>
            </a:solidFill>
            <a:round/>
            <a:headEnd/>
            <a:tailEnd/>
          </a:ln>
          <a:effectLst/>
        </p:spPr>
        <p:txBody>
          <a:bodyPr/>
          <a:lstStyle/>
          <a:p>
            <a:endParaRPr lang="zh-TW" altLang="en-US"/>
          </a:p>
        </p:txBody>
      </p:sp>
      <p:sp>
        <p:nvSpPr>
          <p:cNvPr id="116" name="Line 34"/>
          <p:cNvSpPr>
            <a:spLocks noChangeShapeType="1"/>
          </p:cNvSpPr>
          <p:nvPr/>
        </p:nvSpPr>
        <p:spPr bwMode="auto">
          <a:xfrm flipH="1">
            <a:off x="4419600" y="3292494"/>
            <a:ext cx="76200" cy="152400"/>
          </a:xfrm>
          <a:prstGeom prst="line">
            <a:avLst/>
          </a:prstGeom>
          <a:noFill/>
          <a:ln w="9525">
            <a:solidFill>
              <a:schemeClr val="tx1"/>
            </a:solidFill>
            <a:round/>
            <a:headEnd/>
            <a:tailEnd/>
          </a:ln>
          <a:effectLst/>
        </p:spPr>
        <p:txBody>
          <a:bodyPr/>
          <a:lstStyle/>
          <a:p>
            <a:endParaRPr lang="zh-TW" altLang="en-US"/>
          </a:p>
        </p:txBody>
      </p:sp>
      <p:sp>
        <p:nvSpPr>
          <p:cNvPr id="117" name="Line 35"/>
          <p:cNvSpPr>
            <a:spLocks noChangeShapeType="1"/>
          </p:cNvSpPr>
          <p:nvPr/>
        </p:nvSpPr>
        <p:spPr bwMode="auto">
          <a:xfrm flipH="1">
            <a:off x="7315200" y="1692294"/>
            <a:ext cx="76200" cy="152400"/>
          </a:xfrm>
          <a:prstGeom prst="line">
            <a:avLst/>
          </a:prstGeom>
          <a:noFill/>
          <a:ln w="9525">
            <a:solidFill>
              <a:schemeClr val="tx1"/>
            </a:solidFill>
            <a:round/>
            <a:headEnd/>
            <a:tailEnd/>
          </a:ln>
          <a:effectLst/>
        </p:spPr>
        <p:txBody>
          <a:bodyPr/>
          <a:lstStyle/>
          <a:p>
            <a:endParaRPr lang="zh-TW" altLang="en-US"/>
          </a:p>
        </p:txBody>
      </p:sp>
      <p:sp>
        <p:nvSpPr>
          <p:cNvPr id="118" name="Line 36"/>
          <p:cNvSpPr>
            <a:spLocks noChangeShapeType="1"/>
          </p:cNvSpPr>
          <p:nvPr/>
        </p:nvSpPr>
        <p:spPr bwMode="auto">
          <a:xfrm flipH="1">
            <a:off x="7239000" y="1920894"/>
            <a:ext cx="76200" cy="152400"/>
          </a:xfrm>
          <a:prstGeom prst="line">
            <a:avLst/>
          </a:prstGeom>
          <a:noFill/>
          <a:ln w="9525">
            <a:solidFill>
              <a:schemeClr val="tx1"/>
            </a:solidFill>
            <a:round/>
            <a:headEnd/>
            <a:tailEnd/>
          </a:ln>
          <a:effectLst/>
        </p:spPr>
        <p:txBody>
          <a:bodyPr/>
          <a:lstStyle/>
          <a:p>
            <a:endParaRPr lang="zh-TW" altLang="en-US"/>
          </a:p>
        </p:txBody>
      </p:sp>
      <p:sp>
        <p:nvSpPr>
          <p:cNvPr id="119" name="Line 37"/>
          <p:cNvSpPr>
            <a:spLocks noChangeShapeType="1"/>
          </p:cNvSpPr>
          <p:nvPr/>
        </p:nvSpPr>
        <p:spPr bwMode="auto">
          <a:xfrm flipH="1">
            <a:off x="2971800" y="5578494"/>
            <a:ext cx="76200" cy="152400"/>
          </a:xfrm>
          <a:prstGeom prst="line">
            <a:avLst/>
          </a:prstGeom>
          <a:noFill/>
          <a:ln w="9525">
            <a:solidFill>
              <a:schemeClr val="tx1"/>
            </a:solidFill>
            <a:round/>
            <a:headEnd/>
            <a:tailEnd/>
          </a:ln>
          <a:effectLst/>
        </p:spPr>
        <p:txBody>
          <a:bodyPr/>
          <a:lstStyle/>
          <a:p>
            <a:endParaRPr lang="zh-TW" altLang="en-US"/>
          </a:p>
        </p:txBody>
      </p:sp>
      <p:sp>
        <p:nvSpPr>
          <p:cNvPr id="120" name="Line 38"/>
          <p:cNvSpPr>
            <a:spLocks noChangeShapeType="1"/>
          </p:cNvSpPr>
          <p:nvPr/>
        </p:nvSpPr>
        <p:spPr bwMode="auto">
          <a:xfrm flipH="1">
            <a:off x="7239000" y="5883294"/>
            <a:ext cx="76200" cy="152400"/>
          </a:xfrm>
          <a:prstGeom prst="line">
            <a:avLst/>
          </a:prstGeom>
          <a:noFill/>
          <a:ln w="9525">
            <a:solidFill>
              <a:schemeClr val="tx1"/>
            </a:solidFill>
            <a:round/>
            <a:headEnd/>
            <a:tailEnd/>
          </a:ln>
          <a:effectLst/>
        </p:spPr>
        <p:txBody>
          <a:bodyPr/>
          <a:lstStyle/>
          <a:p>
            <a:endParaRPr lang="zh-TW" altLang="en-US"/>
          </a:p>
        </p:txBody>
      </p:sp>
      <p:sp>
        <p:nvSpPr>
          <p:cNvPr id="121" name="Line 39"/>
          <p:cNvSpPr>
            <a:spLocks noChangeShapeType="1"/>
          </p:cNvSpPr>
          <p:nvPr/>
        </p:nvSpPr>
        <p:spPr bwMode="auto">
          <a:xfrm flipH="1">
            <a:off x="7315200" y="5654694"/>
            <a:ext cx="76200" cy="152400"/>
          </a:xfrm>
          <a:prstGeom prst="line">
            <a:avLst/>
          </a:prstGeom>
          <a:noFill/>
          <a:ln w="9525">
            <a:solidFill>
              <a:schemeClr val="tx1"/>
            </a:solidFill>
            <a:round/>
            <a:headEnd/>
            <a:tailEnd/>
          </a:ln>
          <a:effectLst/>
        </p:spPr>
        <p:txBody>
          <a:bodyPr/>
          <a:lstStyle/>
          <a:p>
            <a:endParaRPr lang="zh-TW" altLang="en-US"/>
          </a:p>
        </p:txBody>
      </p:sp>
      <p:sp>
        <p:nvSpPr>
          <p:cNvPr id="122" name="Line 40"/>
          <p:cNvSpPr>
            <a:spLocks noChangeShapeType="1"/>
          </p:cNvSpPr>
          <p:nvPr/>
        </p:nvSpPr>
        <p:spPr bwMode="auto">
          <a:xfrm flipH="1">
            <a:off x="4582884" y="3292494"/>
            <a:ext cx="76200" cy="152400"/>
          </a:xfrm>
          <a:prstGeom prst="line">
            <a:avLst/>
          </a:prstGeom>
          <a:noFill/>
          <a:ln w="9525">
            <a:solidFill>
              <a:schemeClr val="tx1"/>
            </a:solidFill>
            <a:round/>
            <a:headEnd/>
            <a:tailEnd/>
          </a:ln>
          <a:effectLst/>
        </p:spPr>
        <p:txBody>
          <a:bodyPr/>
          <a:lstStyle/>
          <a:p>
            <a:endParaRPr lang="zh-TW" altLang="en-US"/>
          </a:p>
        </p:txBody>
      </p:sp>
      <p:sp>
        <p:nvSpPr>
          <p:cNvPr id="123" name="Line 41"/>
          <p:cNvSpPr>
            <a:spLocks noChangeShapeType="1"/>
          </p:cNvSpPr>
          <p:nvPr/>
        </p:nvSpPr>
        <p:spPr bwMode="auto">
          <a:xfrm flipH="1">
            <a:off x="4659084" y="3063894"/>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21878780"/>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1">
                    <a:lumMod val="75000"/>
                  </a:schemeClr>
                </a:solidFill>
              </a:rPr>
              <a:t>Bellman Ford</a:t>
            </a:r>
            <a:endParaRPr lang="zh-TW" altLang="en-US" dirty="0"/>
          </a:p>
        </p:txBody>
      </p:sp>
      <p:sp>
        <p:nvSpPr>
          <p:cNvPr id="26" name="日期版面配置區 3"/>
          <p:cNvSpPr>
            <a:spLocks noGrp="1"/>
          </p:cNvSpPr>
          <p:nvPr>
            <p:ph type="dt" sz="half" idx="2"/>
          </p:nvPr>
        </p:nvSpPr>
        <p:spPr>
          <a:xfrm>
            <a:off x="457200" y="6207147"/>
            <a:ext cx="4114800" cy="365125"/>
          </a:xfrm>
          <a:prstGeom prst="rect">
            <a:avLst/>
          </a:prstGeom>
        </p:spPr>
        <p:txBody>
          <a:bodyPr vert="horz" lIns="91440" tIns="45720" rIns="91440" bIns="45720" rtlCol="0" anchor="ctr"/>
          <a:lstStyle>
            <a:lvl1pPr algn="l">
              <a:defRPr sz="1200" b="1" i="1">
                <a:solidFill>
                  <a:schemeClr val="tx1">
                    <a:tint val="75000"/>
                  </a:schemeClr>
                </a:solidFill>
              </a:defRPr>
            </a:lvl1pPr>
          </a:lstStyle>
          <a:p>
            <a:r>
              <a:rPr lang="en-US" altLang="zh-TW" dirty="0"/>
              <a:t>NCKU CSIE Programming Contest Training Course</a:t>
            </a:r>
            <a:endParaRPr lang="zh-TW" altLang="en-US" dirty="0"/>
          </a:p>
        </p:txBody>
      </p:sp>
      <p:sp>
        <p:nvSpPr>
          <p:cNvPr id="72" name="Oval 2"/>
          <p:cNvSpPr>
            <a:spLocks noChangeArrowheads="1"/>
          </p:cNvSpPr>
          <p:nvPr/>
        </p:nvSpPr>
        <p:spPr bwMode="auto">
          <a:xfrm>
            <a:off x="19050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A</a:t>
            </a:r>
          </a:p>
        </p:txBody>
      </p:sp>
      <p:sp>
        <p:nvSpPr>
          <p:cNvPr id="73" name="Oval 3"/>
          <p:cNvSpPr>
            <a:spLocks noChangeArrowheads="1"/>
          </p:cNvSpPr>
          <p:nvPr/>
        </p:nvSpPr>
        <p:spPr bwMode="auto">
          <a:xfrm>
            <a:off x="4114800" y="35972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C</a:t>
            </a:r>
          </a:p>
        </p:txBody>
      </p:sp>
      <p:sp>
        <p:nvSpPr>
          <p:cNvPr id="74" name="Oval 4"/>
          <p:cNvSpPr>
            <a:spLocks noChangeArrowheads="1"/>
          </p:cNvSpPr>
          <p:nvPr/>
        </p:nvSpPr>
        <p:spPr bwMode="auto">
          <a:xfrm>
            <a:off x="6324600" y="1997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B</a:t>
            </a:r>
          </a:p>
        </p:txBody>
      </p:sp>
      <p:sp>
        <p:nvSpPr>
          <p:cNvPr id="75" name="Oval 5"/>
          <p:cNvSpPr>
            <a:spLocks noChangeArrowheads="1"/>
          </p:cNvSpPr>
          <p:nvPr/>
        </p:nvSpPr>
        <p:spPr bwMode="auto">
          <a:xfrm>
            <a:off x="63246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E</a:t>
            </a:r>
          </a:p>
        </p:txBody>
      </p:sp>
      <p:sp>
        <p:nvSpPr>
          <p:cNvPr id="76" name="Oval 6"/>
          <p:cNvSpPr>
            <a:spLocks noChangeArrowheads="1"/>
          </p:cNvSpPr>
          <p:nvPr/>
        </p:nvSpPr>
        <p:spPr bwMode="auto">
          <a:xfrm>
            <a:off x="1905000" y="5045094"/>
            <a:ext cx="685800" cy="685800"/>
          </a:xfrm>
          <a:prstGeom prst="ellipse">
            <a:avLst/>
          </a:prstGeom>
          <a:solidFill>
            <a:schemeClr val="accent1"/>
          </a:solidFill>
          <a:ln w="9525">
            <a:solidFill>
              <a:schemeClr val="tx1"/>
            </a:solidFill>
            <a:round/>
            <a:headEnd/>
            <a:tailEnd/>
          </a:ln>
          <a:effectLst/>
        </p:spPr>
        <p:txBody>
          <a:bodyPr wrap="none" anchor="ctr"/>
          <a:lstStyle/>
          <a:p>
            <a:pPr algn="ctr"/>
            <a:r>
              <a:rPr lang="en-US" altLang="zh-TW">
                <a:ea typeface="新細明體" charset="-120"/>
              </a:rPr>
              <a:t>D</a:t>
            </a:r>
          </a:p>
        </p:txBody>
      </p:sp>
      <p:sp>
        <p:nvSpPr>
          <p:cNvPr id="77" name="Line 7"/>
          <p:cNvSpPr>
            <a:spLocks noChangeShapeType="1"/>
          </p:cNvSpPr>
          <p:nvPr/>
        </p:nvSpPr>
        <p:spPr bwMode="auto">
          <a:xfrm flipH="1">
            <a:off x="2590800" y="2225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78" name="Line 8"/>
          <p:cNvSpPr>
            <a:spLocks noChangeShapeType="1"/>
          </p:cNvSpPr>
          <p:nvPr/>
        </p:nvSpPr>
        <p:spPr bwMode="auto">
          <a:xfrm flipH="1">
            <a:off x="2590800" y="2454294"/>
            <a:ext cx="3733800" cy="0"/>
          </a:xfrm>
          <a:prstGeom prst="line">
            <a:avLst/>
          </a:prstGeom>
          <a:noFill/>
          <a:ln w="9525">
            <a:solidFill>
              <a:schemeClr val="tx1"/>
            </a:solidFill>
            <a:round/>
            <a:headEnd type="triangle" w="med" len="med"/>
            <a:tailEnd/>
          </a:ln>
          <a:effectLst/>
        </p:spPr>
        <p:txBody>
          <a:bodyPr/>
          <a:lstStyle/>
          <a:p>
            <a:endParaRPr lang="zh-TW" altLang="en-US"/>
          </a:p>
        </p:txBody>
      </p:sp>
      <p:sp>
        <p:nvSpPr>
          <p:cNvPr id="79" name="Line 9"/>
          <p:cNvSpPr>
            <a:spLocks noChangeShapeType="1"/>
          </p:cNvSpPr>
          <p:nvPr/>
        </p:nvSpPr>
        <p:spPr bwMode="auto">
          <a:xfrm flipH="1">
            <a:off x="2590800" y="5273694"/>
            <a:ext cx="3733800" cy="0"/>
          </a:xfrm>
          <a:prstGeom prst="line">
            <a:avLst/>
          </a:prstGeom>
          <a:noFill/>
          <a:ln w="9525">
            <a:solidFill>
              <a:schemeClr val="tx1"/>
            </a:solidFill>
            <a:round/>
            <a:headEnd/>
            <a:tailEnd type="triangle" w="med" len="med"/>
          </a:ln>
          <a:effectLst/>
        </p:spPr>
        <p:txBody>
          <a:bodyPr/>
          <a:lstStyle/>
          <a:p>
            <a:endParaRPr lang="zh-TW" altLang="en-US"/>
          </a:p>
        </p:txBody>
      </p:sp>
      <p:sp>
        <p:nvSpPr>
          <p:cNvPr id="80" name="Line 10"/>
          <p:cNvSpPr>
            <a:spLocks noChangeShapeType="1"/>
          </p:cNvSpPr>
          <p:nvPr/>
        </p:nvSpPr>
        <p:spPr bwMode="auto">
          <a:xfrm>
            <a:off x="2133600" y="2682894"/>
            <a:ext cx="0" cy="2362200"/>
          </a:xfrm>
          <a:prstGeom prst="line">
            <a:avLst/>
          </a:prstGeom>
          <a:noFill/>
          <a:ln w="44450">
            <a:solidFill>
              <a:schemeClr val="tx1"/>
            </a:solidFill>
            <a:round/>
            <a:headEnd/>
            <a:tailEnd type="triangle" w="med" len="med"/>
          </a:ln>
          <a:effectLst/>
        </p:spPr>
        <p:txBody>
          <a:bodyPr/>
          <a:lstStyle/>
          <a:p>
            <a:endParaRPr lang="zh-TW" altLang="en-US"/>
          </a:p>
        </p:txBody>
      </p:sp>
      <p:sp>
        <p:nvSpPr>
          <p:cNvPr id="81" name="Line 11"/>
          <p:cNvSpPr>
            <a:spLocks noChangeShapeType="1"/>
          </p:cNvSpPr>
          <p:nvPr/>
        </p:nvSpPr>
        <p:spPr bwMode="auto">
          <a:xfrm>
            <a:off x="6781800" y="2682894"/>
            <a:ext cx="0" cy="2362200"/>
          </a:xfrm>
          <a:prstGeom prst="line">
            <a:avLst/>
          </a:prstGeom>
          <a:noFill/>
          <a:ln w="44450">
            <a:solidFill>
              <a:schemeClr val="tx1"/>
            </a:solidFill>
            <a:round/>
            <a:headEnd type="triangle" w="med" len="med"/>
            <a:tailEnd/>
          </a:ln>
          <a:effectLst/>
        </p:spPr>
        <p:txBody>
          <a:bodyPr/>
          <a:lstStyle/>
          <a:p>
            <a:endParaRPr lang="zh-TW" altLang="en-US"/>
          </a:p>
        </p:txBody>
      </p:sp>
      <p:sp>
        <p:nvSpPr>
          <p:cNvPr id="82" name="Line 12"/>
          <p:cNvSpPr>
            <a:spLocks noChangeShapeType="1"/>
          </p:cNvSpPr>
          <p:nvPr/>
        </p:nvSpPr>
        <p:spPr bwMode="auto">
          <a:xfrm>
            <a:off x="2438400" y="2606694"/>
            <a:ext cx="1676400" cy="1066800"/>
          </a:xfrm>
          <a:prstGeom prst="line">
            <a:avLst/>
          </a:prstGeom>
          <a:noFill/>
          <a:ln w="9525">
            <a:solidFill>
              <a:schemeClr val="tx1"/>
            </a:solidFill>
            <a:round/>
            <a:headEnd/>
            <a:tailEnd type="triangle" w="med" len="med"/>
          </a:ln>
          <a:effectLst/>
        </p:spPr>
        <p:txBody>
          <a:bodyPr/>
          <a:lstStyle/>
          <a:p>
            <a:endParaRPr lang="zh-TW" altLang="en-US"/>
          </a:p>
        </p:txBody>
      </p:sp>
      <p:sp>
        <p:nvSpPr>
          <p:cNvPr id="83" name="Line 13"/>
          <p:cNvSpPr>
            <a:spLocks noChangeShapeType="1"/>
          </p:cNvSpPr>
          <p:nvPr/>
        </p:nvSpPr>
        <p:spPr bwMode="auto">
          <a:xfrm flipH="1">
            <a:off x="4724400" y="2606694"/>
            <a:ext cx="1676400" cy="1066800"/>
          </a:xfrm>
          <a:prstGeom prst="line">
            <a:avLst/>
          </a:prstGeom>
          <a:noFill/>
          <a:ln w="44450">
            <a:solidFill>
              <a:schemeClr val="tx1"/>
            </a:solidFill>
            <a:round/>
            <a:headEnd/>
            <a:tailEnd type="triangle" w="med" len="med"/>
          </a:ln>
          <a:effectLst/>
        </p:spPr>
        <p:txBody>
          <a:bodyPr/>
          <a:lstStyle/>
          <a:p>
            <a:endParaRPr lang="zh-TW" altLang="en-US"/>
          </a:p>
        </p:txBody>
      </p:sp>
      <p:sp>
        <p:nvSpPr>
          <p:cNvPr id="84" name="Line 14"/>
          <p:cNvSpPr>
            <a:spLocks noChangeShapeType="1"/>
          </p:cNvSpPr>
          <p:nvPr/>
        </p:nvSpPr>
        <p:spPr bwMode="auto">
          <a:xfrm flipH="1">
            <a:off x="2438400" y="40544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6" name="Line 15"/>
          <p:cNvSpPr>
            <a:spLocks noChangeShapeType="1"/>
          </p:cNvSpPr>
          <p:nvPr/>
        </p:nvSpPr>
        <p:spPr bwMode="auto">
          <a:xfrm>
            <a:off x="4724400" y="4130694"/>
            <a:ext cx="1676400" cy="990600"/>
          </a:xfrm>
          <a:prstGeom prst="line">
            <a:avLst/>
          </a:prstGeom>
          <a:noFill/>
          <a:ln w="44450">
            <a:solidFill>
              <a:schemeClr val="tx1"/>
            </a:solidFill>
            <a:round/>
            <a:headEnd/>
            <a:tailEnd type="triangle" w="med" len="med"/>
          </a:ln>
          <a:effectLst/>
        </p:spPr>
        <p:txBody>
          <a:bodyPr/>
          <a:lstStyle/>
          <a:p>
            <a:endParaRPr lang="zh-TW" altLang="en-US"/>
          </a:p>
        </p:txBody>
      </p:sp>
      <p:sp>
        <p:nvSpPr>
          <p:cNvPr id="87" name="Line 16"/>
          <p:cNvSpPr>
            <a:spLocks noChangeShapeType="1"/>
          </p:cNvSpPr>
          <p:nvPr/>
        </p:nvSpPr>
        <p:spPr bwMode="auto">
          <a:xfrm flipV="1">
            <a:off x="2514600" y="4206894"/>
            <a:ext cx="1676400" cy="990600"/>
          </a:xfrm>
          <a:prstGeom prst="line">
            <a:avLst/>
          </a:prstGeom>
          <a:noFill/>
          <a:ln w="9525">
            <a:solidFill>
              <a:schemeClr val="tx1"/>
            </a:solidFill>
            <a:round/>
            <a:headEnd/>
            <a:tailEnd type="triangle" w="med" len="med"/>
          </a:ln>
          <a:effectLst/>
        </p:spPr>
        <p:txBody>
          <a:bodyPr/>
          <a:lstStyle/>
          <a:p>
            <a:endParaRPr lang="zh-TW" altLang="en-US"/>
          </a:p>
        </p:txBody>
      </p:sp>
      <p:sp>
        <p:nvSpPr>
          <p:cNvPr id="88" name="Text Box 17"/>
          <p:cNvSpPr txBox="1">
            <a:spLocks noChangeArrowheads="1"/>
          </p:cNvSpPr>
          <p:nvPr/>
        </p:nvSpPr>
        <p:spPr bwMode="auto">
          <a:xfrm>
            <a:off x="4327525" y="18812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89" name="Text Box 18"/>
          <p:cNvSpPr txBox="1">
            <a:spLocks noChangeArrowheads="1"/>
          </p:cNvSpPr>
          <p:nvPr/>
        </p:nvSpPr>
        <p:spPr bwMode="auto">
          <a:xfrm>
            <a:off x="4327525" y="2414607"/>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90" name="Text Box 19"/>
          <p:cNvSpPr txBox="1">
            <a:spLocks noChangeArrowheads="1"/>
          </p:cNvSpPr>
          <p:nvPr/>
        </p:nvSpPr>
        <p:spPr bwMode="auto">
          <a:xfrm>
            <a:off x="1736725" y="36338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1" name="Text Box 20"/>
          <p:cNvSpPr txBox="1">
            <a:spLocks noChangeArrowheads="1"/>
          </p:cNvSpPr>
          <p:nvPr/>
        </p:nvSpPr>
        <p:spPr bwMode="auto">
          <a:xfrm>
            <a:off x="6765925" y="3481407"/>
            <a:ext cx="387350" cy="366712"/>
          </a:xfrm>
          <a:prstGeom prst="rect">
            <a:avLst/>
          </a:prstGeom>
          <a:noFill/>
          <a:ln w="9525">
            <a:noFill/>
            <a:miter lim="800000"/>
            <a:headEnd/>
            <a:tailEnd/>
          </a:ln>
          <a:effectLst/>
        </p:spPr>
        <p:txBody>
          <a:bodyPr wrap="none">
            <a:spAutoFit/>
          </a:bodyPr>
          <a:lstStyle/>
          <a:p>
            <a:r>
              <a:rPr lang="en-US" altLang="zh-TW">
                <a:ea typeface="新細明體" charset="-120"/>
              </a:rPr>
              <a:t>-3</a:t>
            </a:r>
          </a:p>
        </p:txBody>
      </p:sp>
      <p:sp>
        <p:nvSpPr>
          <p:cNvPr id="92" name="Text Box 21"/>
          <p:cNvSpPr txBox="1">
            <a:spLocks noChangeArrowheads="1"/>
          </p:cNvSpPr>
          <p:nvPr/>
        </p:nvSpPr>
        <p:spPr bwMode="auto">
          <a:xfrm>
            <a:off x="2955925" y="3100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2</a:t>
            </a:r>
          </a:p>
        </p:txBody>
      </p:sp>
      <p:sp>
        <p:nvSpPr>
          <p:cNvPr id="93" name="Text Box 22"/>
          <p:cNvSpPr txBox="1">
            <a:spLocks noChangeArrowheads="1"/>
          </p:cNvSpPr>
          <p:nvPr/>
        </p:nvSpPr>
        <p:spPr bwMode="auto">
          <a:xfrm>
            <a:off x="5622925" y="3100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94" name="Text Box 23"/>
          <p:cNvSpPr txBox="1">
            <a:spLocks noChangeArrowheads="1"/>
          </p:cNvSpPr>
          <p:nvPr/>
        </p:nvSpPr>
        <p:spPr bwMode="auto">
          <a:xfrm>
            <a:off x="2955925" y="4243407"/>
            <a:ext cx="311150" cy="366712"/>
          </a:xfrm>
          <a:prstGeom prst="rect">
            <a:avLst/>
          </a:prstGeom>
          <a:noFill/>
          <a:ln w="9525">
            <a:noFill/>
            <a:miter lim="800000"/>
            <a:headEnd/>
            <a:tailEnd/>
          </a:ln>
          <a:effectLst/>
        </p:spPr>
        <p:txBody>
          <a:bodyPr wrap="none">
            <a:spAutoFit/>
          </a:bodyPr>
          <a:lstStyle/>
          <a:p>
            <a:r>
              <a:rPr lang="en-US" altLang="zh-TW">
                <a:ea typeface="新細明體" charset="-120"/>
              </a:rPr>
              <a:t>5</a:t>
            </a:r>
          </a:p>
        </p:txBody>
      </p:sp>
      <p:sp>
        <p:nvSpPr>
          <p:cNvPr id="95" name="Text Box 24"/>
          <p:cNvSpPr txBox="1">
            <a:spLocks noChangeArrowheads="1"/>
          </p:cNvSpPr>
          <p:nvPr/>
        </p:nvSpPr>
        <p:spPr bwMode="auto">
          <a:xfrm>
            <a:off x="5394325" y="4243407"/>
            <a:ext cx="311150" cy="366712"/>
          </a:xfrm>
          <a:prstGeom prst="rect">
            <a:avLst/>
          </a:prstGeom>
          <a:noFill/>
          <a:ln w="9525">
            <a:noFill/>
            <a:miter lim="800000"/>
            <a:headEnd/>
            <a:tailEnd/>
          </a:ln>
          <a:effectLst/>
        </p:spPr>
        <p:txBody>
          <a:bodyPr wrap="none">
            <a:spAutoFit/>
          </a:bodyPr>
          <a:lstStyle/>
          <a:p>
            <a:r>
              <a:rPr lang="en-US" altLang="zh-TW" b="1">
                <a:ea typeface="新細明體" charset="-120"/>
              </a:rPr>
              <a:t>1</a:t>
            </a:r>
          </a:p>
        </p:txBody>
      </p:sp>
      <p:sp>
        <p:nvSpPr>
          <p:cNvPr id="96" name="Text Box 25"/>
          <p:cNvSpPr txBox="1">
            <a:spLocks noChangeArrowheads="1"/>
          </p:cNvSpPr>
          <p:nvPr/>
        </p:nvSpPr>
        <p:spPr bwMode="auto">
          <a:xfrm>
            <a:off x="3413125" y="4624407"/>
            <a:ext cx="387350" cy="366712"/>
          </a:xfrm>
          <a:prstGeom prst="rect">
            <a:avLst/>
          </a:prstGeom>
          <a:noFill/>
          <a:ln w="9525">
            <a:noFill/>
            <a:miter lim="800000"/>
            <a:headEnd/>
            <a:tailEnd/>
          </a:ln>
          <a:effectLst/>
        </p:spPr>
        <p:txBody>
          <a:bodyPr wrap="none">
            <a:spAutoFit/>
          </a:bodyPr>
          <a:lstStyle/>
          <a:p>
            <a:r>
              <a:rPr lang="en-US" altLang="zh-TW">
                <a:ea typeface="新細明體" charset="-120"/>
              </a:rPr>
              <a:t>-1</a:t>
            </a:r>
          </a:p>
        </p:txBody>
      </p:sp>
      <p:sp>
        <p:nvSpPr>
          <p:cNvPr id="97" name="Text Box 26"/>
          <p:cNvSpPr txBox="1">
            <a:spLocks noChangeArrowheads="1"/>
          </p:cNvSpPr>
          <p:nvPr/>
        </p:nvSpPr>
        <p:spPr bwMode="auto">
          <a:xfrm>
            <a:off x="4175125" y="5234007"/>
            <a:ext cx="311150" cy="366712"/>
          </a:xfrm>
          <a:prstGeom prst="rect">
            <a:avLst/>
          </a:prstGeom>
          <a:noFill/>
          <a:ln w="9525">
            <a:noFill/>
            <a:miter lim="800000"/>
            <a:headEnd/>
            <a:tailEnd/>
          </a:ln>
          <a:effectLst/>
        </p:spPr>
        <p:txBody>
          <a:bodyPr wrap="none">
            <a:spAutoFit/>
          </a:bodyPr>
          <a:lstStyle/>
          <a:p>
            <a:r>
              <a:rPr lang="en-US" altLang="zh-TW">
                <a:ea typeface="新細明體" charset="-120"/>
              </a:rPr>
              <a:t>4</a:t>
            </a:r>
          </a:p>
        </p:txBody>
      </p:sp>
      <p:sp>
        <p:nvSpPr>
          <p:cNvPr id="98" name="Text Box 27"/>
          <p:cNvSpPr txBox="1">
            <a:spLocks noChangeArrowheads="1"/>
          </p:cNvSpPr>
          <p:nvPr/>
        </p:nvSpPr>
        <p:spPr bwMode="auto">
          <a:xfrm>
            <a:off x="1508125" y="1424007"/>
            <a:ext cx="777875"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a:t>
            </a:r>
          </a:p>
          <a:p>
            <a:r>
              <a:rPr lang="en-US" altLang="zh-TW">
                <a:ea typeface="新細明體" charset="-120"/>
                <a:cs typeface="Arial" charset="0"/>
              </a:rPr>
              <a:t>d: 0</a:t>
            </a:r>
          </a:p>
        </p:txBody>
      </p:sp>
      <p:sp>
        <p:nvSpPr>
          <p:cNvPr id="99" name="Text Box 28"/>
          <p:cNvSpPr txBox="1">
            <a:spLocks noChangeArrowheads="1"/>
          </p:cNvSpPr>
          <p:nvPr/>
        </p:nvSpPr>
        <p:spPr bwMode="auto">
          <a:xfrm>
            <a:off x="6858000" y="1539894"/>
            <a:ext cx="13716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 E</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-1 -2</a:t>
            </a:r>
          </a:p>
        </p:txBody>
      </p:sp>
      <p:sp>
        <p:nvSpPr>
          <p:cNvPr id="100" name="Text Box 29"/>
          <p:cNvSpPr txBox="1">
            <a:spLocks noChangeArrowheads="1"/>
          </p:cNvSpPr>
          <p:nvPr/>
        </p:nvSpPr>
        <p:spPr bwMode="auto">
          <a:xfrm>
            <a:off x="3810000" y="2911494"/>
            <a:ext cx="15240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 B </a:t>
            </a:r>
            <a:r>
              <a:rPr lang="en-US" altLang="zh-TW" dirty="0" err="1">
                <a:ea typeface="新細明體" charset="-120"/>
                <a:cs typeface="Arial" charset="0"/>
              </a:rPr>
              <a:t>B</a:t>
            </a:r>
            <a:endParaRPr lang="en-US" altLang="zh-TW" dirty="0">
              <a:ea typeface="新細明體" charset="-120"/>
              <a:cs typeface="Arial" charset="0"/>
            </a:endParaRPr>
          </a:p>
          <a:p>
            <a:r>
              <a:rPr lang="en-US" altLang="zh-TW" dirty="0">
                <a:ea typeface="新細明體" charset="-120"/>
                <a:cs typeface="Arial" charset="0"/>
              </a:rPr>
              <a:t>d: </a:t>
            </a:r>
            <a:r>
              <a:rPr lang="en-US" altLang="zh-TW" dirty="0">
                <a:ea typeface="新細明體" charset="-120"/>
              </a:rPr>
              <a:t>∞ </a:t>
            </a:r>
            <a:r>
              <a:rPr lang="en-US" altLang="zh-TW" dirty="0">
                <a:ea typeface="新細明體" charset="-120"/>
                <a:cs typeface="Arial" charset="0"/>
              </a:rPr>
              <a:t>2 0 -1</a:t>
            </a:r>
          </a:p>
        </p:txBody>
      </p:sp>
      <p:sp>
        <p:nvSpPr>
          <p:cNvPr id="101" name="Text Box 30"/>
          <p:cNvSpPr txBox="1">
            <a:spLocks noChangeArrowheads="1"/>
          </p:cNvSpPr>
          <p:nvPr/>
        </p:nvSpPr>
        <p:spPr bwMode="auto">
          <a:xfrm>
            <a:off x="2514600" y="5502294"/>
            <a:ext cx="1066800" cy="641350"/>
          </a:xfrm>
          <a:prstGeom prst="rect">
            <a:avLst/>
          </a:prstGeom>
          <a:noFill/>
          <a:ln w="9525">
            <a:noFill/>
            <a:miter lim="800000"/>
            <a:headEnd/>
            <a:tailEnd/>
          </a:ln>
          <a:effectLst/>
        </p:spPr>
        <p:txBody>
          <a:bodyPr>
            <a:spAutoFit/>
          </a:bodyPr>
          <a:lstStyle/>
          <a:p>
            <a:r>
              <a:rPr lang="el-GR">
                <a:cs typeface="Arial" charset="0"/>
              </a:rPr>
              <a:t>π</a:t>
            </a:r>
            <a:r>
              <a:rPr lang="en-US" altLang="zh-TW">
                <a:ea typeface="新細明體" charset="-120"/>
                <a:cs typeface="Arial" charset="0"/>
              </a:rPr>
              <a:t>: nil A</a:t>
            </a:r>
          </a:p>
          <a:p>
            <a:r>
              <a:rPr lang="en-US" altLang="zh-TW">
                <a:ea typeface="新細明體" charset="-120"/>
                <a:cs typeface="Arial" charset="0"/>
              </a:rPr>
              <a:t>d: </a:t>
            </a:r>
            <a:r>
              <a:rPr lang="en-US" altLang="zh-TW">
                <a:ea typeface="新細明體" charset="-120"/>
              </a:rPr>
              <a:t>∞ </a:t>
            </a:r>
            <a:r>
              <a:rPr lang="en-US" altLang="zh-TW">
                <a:ea typeface="新細明體" charset="-120"/>
                <a:cs typeface="Arial" charset="0"/>
              </a:rPr>
              <a:t>4</a:t>
            </a:r>
          </a:p>
        </p:txBody>
      </p:sp>
      <p:sp>
        <p:nvSpPr>
          <p:cNvPr id="102" name="Text Box 31"/>
          <p:cNvSpPr txBox="1">
            <a:spLocks noChangeArrowheads="1"/>
          </p:cNvSpPr>
          <p:nvPr/>
        </p:nvSpPr>
        <p:spPr bwMode="auto">
          <a:xfrm>
            <a:off x="6858000" y="5502294"/>
            <a:ext cx="1524000" cy="641350"/>
          </a:xfrm>
          <a:prstGeom prst="rect">
            <a:avLst/>
          </a:prstGeom>
          <a:noFill/>
          <a:ln w="9525">
            <a:noFill/>
            <a:miter lim="800000"/>
            <a:headEnd/>
            <a:tailEnd/>
          </a:ln>
          <a:effectLst/>
        </p:spPr>
        <p:txBody>
          <a:bodyPr>
            <a:spAutoFit/>
          </a:bodyPr>
          <a:lstStyle/>
          <a:p>
            <a:r>
              <a:rPr lang="el-GR" dirty="0">
                <a:cs typeface="Arial" charset="0"/>
              </a:rPr>
              <a:t>π</a:t>
            </a:r>
            <a:r>
              <a:rPr lang="en-US" altLang="zh-TW" dirty="0">
                <a:ea typeface="新細明體" charset="-120"/>
                <a:cs typeface="Arial" charset="0"/>
              </a:rPr>
              <a:t>: nil C</a:t>
            </a:r>
          </a:p>
          <a:p>
            <a:r>
              <a:rPr lang="en-US" altLang="zh-TW" dirty="0">
                <a:ea typeface="新細明體" charset="-120"/>
                <a:cs typeface="Arial" charset="0"/>
              </a:rPr>
              <a:t>d: ∞ 1</a:t>
            </a:r>
          </a:p>
        </p:txBody>
      </p:sp>
      <p:sp>
        <p:nvSpPr>
          <p:cNvPr id="103" name="Line 32"/>
          <p:cNvSpPr>
            <a:spLocks noChangeShapeType="1"/>
          </p:cNvSpPr>
          <p:nvPr/>
        </p:nvSpPr>
        <p:spPr bwMode="auto">
          <a:xfrm flipH="1">
            <a:off x="2895600" y="5883294"/>
            <a:ext cx="76200" cy="152400"/>
          </a:xfrm>
          <a:prstGeom prst="line">
            <a:avLst/>
          </a:prstGeom>
          <a:noFill/>
          <a:ln w="9525">
            <a:solidFill>
              <a:schemeClr val="tx1"/>
            </a:solidFill>
            <a:round/>
            <a:headEnd/>
            <a:tailEnd/>
          </a:ln>
          <a:effectLst/>
        </p:spPr>
        <p:txBody>
          <a:bodyPr/>
          <a:lstStyle/>
          <a:p>
            <a:endParaRPr lang="zh-TW" altLang="en-US"/>
          </a:p>
        </p:txBody>
      </p:sp>
      <p:sp>
        <p:nvSpPr>
          <p:cNvPr id="104" name="Line 33"/>
          <p:cNvSpPr>
            <a:spLocks noChangeShapeType="1"/>
          </p:cNvSpPr>
          <p:nvPr/>
        </p:nvSpPr>
        <p:spPr bwMode="auto">
          <a:xfrm flipH="1">
            <a:off x="4430484" y="3063894"/>
            <a:ext cx="76200" cy="152400"/>
          </a:xfrm>
          <a:prstGeom prst="line">
            <a:avLst/>
          </a:prstGeom>
          <a:noFill/>
          <a:ln w="9525">
            <a:solidFill>
              <a:schemeClr val="tx1"/>
            </a:solidFill>
            <a:round/>
            <a:headEnd/>
            <a:tailEnd/>
          </a:ln>
          <a:effectLst/>
        </p:spPr>
        <p:txBody>
          <a:bodyPr/>
          <a:lstStyle/>
          <a:p>
            <a:endParaRPr lang="zh-TW" altLang="en-US"/>
          </a:p>
        </p:txBody>
      </p:sp>
      <p:sp>
        <p:nvSpPr>
          <p:cNvPr id="105" name="Line 34"/>
          <p:cNvSpPr>
            <a:spLocks noChangeShapeType="1"/>
          </p:cNvSpPr>
          <p:nvPr/>
        </p:nvSpPr>
        <p:spPr bwMode="auto">
          <a:xfrm flipH="1">
            <a:off x="4354284" y="3292494"/>
            <a:ext cx="76200" cy="152400"/>
          </a:xfrm>
          <a:prstGeom prst="line">
            <a:avLst/>
          </a:prstGeom>
          <a:noFill/>
          <a:ln w="9525">
            <a:solidFill>
              <a:schemeClr val="tx1"/>
            </a:solidFill>
            <a:round/>
            <a:headEnd/>
            <a:tailEnd/>
          </a:ln>
          <a:effectLst/>
        </p:spPr>
        <p:txBody>
          <a:bodyPr/>
          <a:lstStyle/>
          <a:p>
            <a:endParaRPr lang="zh-TW" altLang="en-US"/>
          </a:p>
        </p:txBody>
      </p:sp>
      <p:sp>
        <p:nvSpPr>
          <p:cNvPr id="106" name="Line 35"/>
          <p:cNvSpPr>
            <a:spLocks noChangeShapeType="1"/>
          </p:cNvSpPr>
          <p:nvPr/>
        </p:nvSpPr>
        <p:spPr bwMode="auto">
          <a:xfrm flipH="1">
            <a:off x="7315200" y="1692294"/>
            <a:ext cx="76200" cy="152400"/>
          </a:xfrm>
          <a:prstGeom prst="line">
            <a:avLst/>
          </a:prstGeom>
          <a:noFill/>
          <a:ln w="9525">
            <a:solidFill>
              <a:schemeClr val="tx1"/>
            </a:solidFill>
            <a:round/>
            <a:headEnd/>
            <a:tailEnd/>
          </a:ln>
          <a:effectLst/>
        </p:spPr>
        <p:txBody>
          <a:bodyPr/>
          <a:lstStyle/>
          <a:p>
            <a:endParaRPr lang="zh-TW" altLang="en-US"/>
          </a:p>
        </p:txBody>
      </p:sp>
      <p:sp>
        <p:nvSpPr>
          <p:cNvPr id="107" name="Line 36"/>
          <p:cNvSpPr>
            <a:spLocks noChangeShapeType="1"/>
          </p:cNvSpPr>
          <p:nvPr/>
        </p:nvSpPr>
        <p:spPr bwMode="auto">
          <a:xfrm flipH="1">
            <a:off x="7239000" y="1920894"/>
            <a:ext cx="76200" cy="152400"/>
          </a:xfrm>
          <a:prstGeom prst="line">
            <a:avLst/>
          </a:prstGeom>
          <a:noFill/>
          <a:ln w="9525">
            <a:solidFill>
              <a:schemeClr val="tx1"/>
            </a:solidFill>
            <a:round/>
            <a:headEnd/>
            <a:tailEnd/>
          </a:ln>
          <a:effectLst/>
        </p:spPr>
        <p:txBody>
          <a:bodyPr/>
          <a:lstStyle/>
          <a:p>
            <a:endParaRPr lang="zh-TW" altLang="en-US"/>
          </a:p>
        </p:txBody>
      </p:sp>
      <p:sp>
        <p:nvSpPr>
          <p:cNvPr id="108" name="Line 37"/>
          <p:cNvSpPr>
            <a:spLocks noChangeShapeType="1"/>
          </p:cNvSpPr>
          <p:nvPr/>
        </p:nvSpPr>
        <p:spPr bwMode="auto">
          <a:xfrm flipH="1">
            <a:off x="2971800" y="5578494"/>
            <a:ext cx="76200" cy="152400"/>
          </a:xfrm>
          <a:prstGeom prst="line">
            <a:avLst/>
          </a:prstGeom>
          <a:noFill/>
          <a:ln w="9525">
            <a:solidFill>
              <a:schemeClr val="tx1"/>
            </a:solidFill>
            <a:round/>
            <a:headEnd/>
            <a:tailEnd/>
          </a:ln>
          <a:effectLst/>
        </p:spPr>
        <p:txBody>
          <a:bodyPr/>
          <a:lstStyle/>
          <a:p>
            <a:endParaRPr lang="zh-TW" altLang="en-US"/>
          </a:p>
        </p:txBody>
      </p:sp>
      <p:sp>
        <p:nvSpPr>
          <p:cNvPr id="109" name="Line 38"/>
          <p:cNvSpPr>
            <a:spLocks noChangeShapeType="1"/>
          </p:cNvSpPr>
          <p:nvPr/>
        </p:nvSpPr>
        <p:spPr bwMode="auto">
          <a:xfrm flipH="1">
            <a:off x="7173684" y="5883294"/>
            <a:ext cx="76200" cy="152400"/>
          </a:xfrm>
          <a:prstGeom prst="line">
            <a:avLst/>
          </a:prstGeom>
          <a:noFill/>
          <a:ln w="9525">
            <a:solidFill>
              <a:schemeClr val="tx1"/>
            </a:solidFill>
            <a:round/>
            <a:headEnd/>
            <a:tailEnd/>
          </a:ln>
          <a:effectLst/>
        </p:spPr>
        <p:txBody>
          <a:bodyPr/>
          <a:lstStyle/>
          <a:p>
            <a:endParaRPr lang="zh-TW" altLang="en-US"/>
          </a:p>
        </p:txBody>
      </p:sp>
      <p:sp>
        <p:nvSpPr>
          <p:cNvPr id="110" name="Line 39"/>
          <p:cNvSpPr>
            <a:spLocks noChangeShapeType="1"/>
          </p:cNvSpPr>
          <p:nvPr/>
        </p:nvSpPr>
        <p:spPr bwMode="auto">
          <a:xfrm flipH="1">
            <a:off x="7249884" y="5654694"/>
            <a:ext cx="76200" cy="152400"/>
          </a:xfrm>
          <a:prstGeom prst="line">
            <a:avLst/>
          </a:prstGeom>
          <a:noFill/>
          <a:ln w="9525">
            <a:solidFill>
              <a:schemeClr val="tx1"/>
            </a:solidFill>
            <a:round/>
            <a:headEnd/>
            <a:tailEnd/>
          </a:ln>
          <a:effectLst/>
        </p:spPr>
        <p:txBody>
          <a:bodyPr/>
          <a:lstStyle/>
          <a:p>
            <a:endParaRPr lang="zh-TW" altLang="en-US"/>
          </a:p>
        </p:txBody>
      </p:sp>
      <p:sp>
        <p:nvSpPr>
          <p:cNvPr id="111" name="Line 40"/>
          <p:cNvSpPr>
            <a:spLocks noChangeShapeType="1"/>
          </p:cNvSpPr>
          <p:nvPr/>
        </p:nvSpPr>
        <p:spPr bwMode="auto">
          <a:xfrm flipH="1">
            <a:off x="4484912" y="3357808"/>
            <a:ext cx="76200" cy="152400"/>
          </a:xfrm>
          <a:prstGeom prst="line">
            <a:avLst/>
          </a:prstGeom>
          <a:noFill/>
          <a:ln w="9525">
            <a:solidFill>
              <a:schemeClr val="tx1"/>
            </a:solidFill>
            <a:round/>
            <a:headEnd/>
            <a:tailEnd/>
          </a:ln>
          <a:effectLst/>
        </p:spPr>
        <p:txBody>
          <a:bodyPr/>
          <a:lstStyle/>
          <a:p>
            <a:endParaRPr lang="zh-TW" altLang="en-US"/>
          </a:p>
        </p:txBody>
      </p:sp>
      <p:sp>
        <p:nvSpPr>
          <p:cNvPr id="112" name="Line 41"/>
          <p:cNvSpPr>
            <a:spLocks noChangeShapeType="1"/>
          </p:cNvSpPr>
          <p:nvPr/>
        </p:nvSpPr>
        <p:spPr bwMode="auto">
          <a:xfrm flipH="1">
            <a:off x="4637312" y="3053008"/>
            <a:ext cx="76200" cy="152400"/>
          </a:xfrm>
          <a:prstGeom prst="line">
            <a:avLst/>
          </a:prstGeom>
          <a:noFill/>
          <a:ln w="9525">
            <a:solidFill>
              <a:schemeClr val="tx1"/>
            </a:solidFill>
            <a:round/>
            <a:headEnd/>
            <a:tailEnd/>
          </a:ln>
          <a:effectLst/>
        </p:spPr>
        <p:txBody>
          <a:bodyPr/>
          <a:lstStyle/>
          <a:p>
            <a:endParaRPr lang="zh-TW" altLang="en-US"/>
          </a:p>
        </p:txBody>
      </p:sp>
      <p:sp>
        <p:nvSpPr>
          <p:cNvPr id="126" name="Line 44"/>
          <p:cNvSpPr>
            <a:spLocks noChangeShapeType="1"/>
          </p:cNvSpPr>
          <p:nvPr/>
        </p:nvSpPr>
        <p:spPr bwMode="auto">
          <a:xfrm flipH="1">
            <a:off x="7467598" y="1692294"/>
            <a:ext cx="76200" cy="152400"/>
          </a:xfrm>
          <a:prstGeom prst="line">
            <a:avLst/>
          </a:prstGeom>
          <a:noFill/>
          <a:ln w="9525">
            <a:solidFill>
              <a:schemeClr val="tx1"/>
            </a:solidFill>
            <a:round/>
            <a:headEnd/>
            <a:tailEnd/>
          </a:ln>
          <a:effectLst/>
        </p:spPr>
        <p:txBody>
          <a:bodyPr/>
          <a:lstStyle/>
          <a:p>
            <a:endParaRPr lang="zh-TW" altLang="en-US"/>
          </a:p>
        </p:txBody>
      </p:sp>
      <p:sp>
        <p:nvSpPr>
          <p:cNvPr id="127" name="Line 45"/>
          <p:cNvSpPr>
            <a:spLocks noChangeShapeType="1"/>
          </p:cNvSpPr>
          <p:nvPr/>
        </p:nvSpPr>
        <p:spPr bwMode="auto">
          <a:xfrm flipH="1">
            <a:off x="7467598" y="1920894"/>
            <a:ext cx="76200" cy="152400"/>
          </a:xfrm>
          <a:prstGeom prst="line">
            <a:avLst/>
          </a:prstGeom>
          <a:noFill/>
          <a:ln w="9525">
            <a:solidFill>
              <a:schemeClr val="tx1"/>
            </a:solidFill>
            <a:round/>
            <a:headEnd/>
            <a:tailEnd/>
          </a:ln>
          <a:effectLst/>
        </p:spPr>
        <p:txBody>
          <a:bodyPr/>
          <a:lstStyle/>
          <a:p>
            <a:endParaRPr lang="zh-TW" altLang="en-US"/>
          </a:p>
        </p:txBody>
      </p:sp>
      <p:sp>
        <p:nvSpPr>
          <p:cNvPr id="128" name="Line 46"/>
          <p:cNvSpPr>
            <a:spLocks noChangeShapeType="1"/>
          </p:cNvSpPr>
          <p:nvPr/>
        </p:nvSpPr>
        <p:spPr bwMode="auto">
          <a:xfrm flipH="1">
            <a:off x="4267200" y="2987694"/>
            <a:ext cx="76200" cy="152400"/>
          </a:xfrm>
          <a:prstGeom prst="line">
            <a:avLst/>
          </a:prstGeom>
          <a:noFill/>
          <a:ln w="9525">
            <a:solidFill>
              <a:schemeClr val="tx1"/>
            </a:solidFill>
            <a:round/>
            <a:headEnd/>
            <a:tailEnd/>
          </a:ln>
          <a:effectLst/>
        </p:spPr>
        <p:txBody>
          <a:bodyPr/>
          <a:lstStyle/>
          <a:p>
            <a:endParaRPr lang="zh-TW" altLang="en-US"/>
          </a:p>
        </p:txBody>
      </p:sp>
      <p:sp>
        <p:nvSpPr>
          <p:cNvPr id="129" name="Line 47"/>
          <p:cNvSpPr>
            <a:spLocks noChangeShapeType="1"/>
          </p:cNvSpPr>
          <p:nvPr/>
        </p:nvSpPr>
        <p:spPr bwMode="auto">
          <a:xfrm flipH="1">
            <a:off x="4147456" y="3325150"/>
            <a:ext cx="76200" cy="15240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147287331"/>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5E561C-B4B3-8641-BBDF-A3D425CFC611}"/>
              </a:ext>
            </a:extLst>
          </p:cNvPr>
          <p:cNvSpPr>
            <a:spLocks noGrp="1"/>
          </p:cNvSpPr>
          <p:nvPr>
            <p:ph type="sldNum" sz="quarter" idx="12"/>
          </p:nvPr>
        </p:nvSpPr>
        <p:spPr/>
        <p:txBody>
          <a:bodyPr/>
          <a:lstStyle/>
          <a:p>
            <a:fld id="{4E77BC79-9480-1042-96E1-82B94DA0811E}" type="slidenum">
              <a:rPr lang="en-US" smtClean="0"/>
              <a:t>42</a:t>
            </a:fld>
            <a:endParaRPr lang="en-US"/>
          </a:p>
        </p:txBody>
      </p:sp>
      <p:sp>
        <p:nvSpPr>
          <p:cNvPr id="3" name="Title 2">
            <a:extLst>
              <a:ext uri="{FF2B5EF4-FFF2-40B4-BE49-F238E27FC236}">
                <a16:creationId xmlns:a16="http://schemas.microsoft.com/office/drawing/2014/main" id="{9E39A8FA-B741-8245-9B7B-1DBEB6BE70F2}"/>
              </a:ext>
            </a:extLst>
          </p:cNvPr>
          <p:cNvSpPr>
            <a:spLocks noGrp="1"/>
          </p:cNvSpPr>
          <p:nvPr>
            <p:ph type="title"/>
          </p:nvPr>
        </p:nvSpPr>
        <p:spPr/>
        <p:txBody>
          <a:bodyPr/>
          <a:lstStyle/>
          <a:p>
            <a:r>
              <a:rPr lang="en-US" dirty="0"/>
              <a:t>Bellman Ford</a:t>
            </a:r>
          </a:p>
        </p:txBody>
      </p:sp>
      <p:sp>
        <p:nvSpPr>
          <p:cNvPr id="14" name="Rectangle 3">
            <a:extLst>
              <a:ext uri="{FF2B5EF4-FFF2-40B4-BE49-F238E27FC236}">
                <a16:creationId xmlns:a16="http://schemas.microsoft.com/office/drawing/2014/main" id="{2329DC63-B602-4F4C-8ED9-0271B2E3574E}"/>
              </a:ext>
            </a:extLst>
          </p:cNvPr>
          <p:cNvSpPr txBox="1">
            <a:spLocks noChangeArrowheads="1"/>
          </p:cNvSpPr>
          <p:nvPr/>
        </p:nvSpPr>
        <p:spPr>
          <a:xfrm>
            <a:off x="457200" y="1524000"/>
            <a:ext cx="8229600" cy="4691082"/>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rPr>
              <a:t>BellmanFord</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rPr>
              <a:t>   for each v </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V</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d[v] = ;</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d[s] = 0;</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i</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=1 to |V|-1</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for each edge (</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 E</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w(</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a:t>
            </a:r>
            <a:r>
              <a:rPr kumimoji="0" lang="en-US" altLang="zh-TW" sz="2000" b="1" i="0" u="none" strike="noStrike" kern="1200" cap="none" spc="0" normalizeH="0" baseline="0" noProof="0" dirty="0">
                <a:ln>
                  <a:noFill/>
                </a:ln>
                <a:solidFill>
                  <a:srgbClr val="FF0000"/>
                </a:solidFill>
                <a:effectLst/>
                <a:uLnTx/>
                <a:uFillTx/>
                <a:latin typeface="Courier New" pitchFamily="49" charset="0"/>
                <a:ea typeface="新細明體" charset="-120"/>
                <a:cs typeface="Times New Roman" pitchFamily="18" charset="0"/>
                <a:sym typeface="Symbol" pitchFamily="18" charset="2"/>
              </a:rPr>
              <a:t>for each edge (</a:t>
            </a:r>
            <a:r>
              <a:rPr kumimoji="0" lang="en-US" altLang="zh-TW" sz="2000" b="1" i="0" u="none" strike="noStrike" kern="1200" cap="none" spc="0" normalizeH="0" baseline="0" noProof="0" dirty="0" err="1">
                <a:ln>
                  <a:noFill/>
                </a:ln>
                <a:solidFill>
                  <a:srgbClr val="FF0000"/>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rgbClr val="FF0000"/>
                </a:solidFill>
                <a:effectLst/>
                <a:uLnTx/>
                <a:uFillTx/>
                <a:latin typeface="Courier New" pitchFamily="49" charset="0"/>
                <a:ea typeface="新細明體" charset="-120"/>
                <a:cs typeface="Times New Roman" pitchFamily="18" charset="0"/>
                <a:sym typeface="Symbol" pitchFamily="18" charset="2"/>
              </a:rPr>
              <a:t>)  E</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rgbClr val="FF0000"/>
                </a:solidFill>
                <a:effectLst/>
                <a:uLnTx/>
                <a:uFillTx/>
                <a:latin typeface="Courier New" pitchFamily="49" charset="0"/>
                <a:ea typeface="新細明體" charset="-120"/>
                <a:cs typeface="Times New Roman" pitchFamily="18" charset="0"/>
                <a:sym typeface="Symbol" pitchFamily="18" charset="2"/>
              </a:rPr>
              <a:t>      if (d[v] &gt; d[u] + w(</a:t>
            </a:r>
            <a:r>
              <a:rPr kumimoji="0" lang="en-US" altLang="zh-TW" sz="2000" b="1" i="0" u="none" strike="noStrike" kern="1200" cap="none" spc="0" normalizeH="0" baseline="0" noProof="0" dirty="0" err="1">
                <a:ln>
                  <a:noFill/>
                </a:ln>
                <a:solidFill>
                  <a:srgbClr val="FF0000"/>
                </a:solidFill>
                <a:effectLst/>
                <a:uLnTx/>
                <a:uFillTx/>
                <a:latin typeface="Courier New" pitchFamily="49" charset="0"/>
                <a:ea typeface="新細明體" charset="-120"/>
                <a:cs typeface="Times New Roman" pitchFamily="18" charset="0"/>
                <a:sym typeface="Symbol" pitchFamily="18" charset="2"/>
              </a:rPr>
              <a:t>u,v</a:t>
            </a:r>
            <a:r>
              <a:rPr kumimoji="0" lang="en-US" altLang="zh-TW" sz="2000" b="1" i="0" u="none" strike="noStrike" kern="1200" cap="none" spc="0" normalizeH="0" baseline="0" noProof="0" dirty="0">
                <a:ln>
                  <a:noFill/>
                </a:ln>
                <a:solidFill>
                  <a:srgbClr val="FF0000"/>
                </a:solidFill>
                <a:effectLst/>
                <a:uLnTx/>
                <a:uFillTx/>
                <a:latin typeface="Courier New" pitchFamily="49" charset="0"/>
                <a:ea typeface="新細明體" charset="-120"/>
                <a:cs typeface="Times New Roman" pitchFamily="18" charset="0"/>
                <a:sym typeface="Symbol" pitchFamily="18" charset="2"/>
              </a:rPr>
              <a:t>))</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rgbClr val="FF0000"/>
                </a:solidFill>
                <a:effectLst/>
                <a:uLnTx/>
                <a:uFillTx/>
                <a:latin typeface="Courier New" pitchFamily="49" charset="0"/>
                <a:ea typeface="新細明體" charset="-120"/>
                <a:cs typeface="Times New Roman" pitchFamily="18" charset="0"/>
                <a:sym typeface="Symbol" pitchFamily="18" charset="2"/>
              </a:rPr>
              <a:t>           return “no solution”;</a:t>
            </a: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Relax(</a:t>
            </a:r>
            <a:r>
              <a:rPr kumimoji="0" lang="en-US" altLang="zh-TW" sz="2000" b="1" i="0" u="none" strike="noStrike" kern="1200" cap="none" spc="0" normalizeH="0" baseline="0" noProof="0" dirty="0" err="1">
                <a:ln>
                  <a:noFill/>
                </a:ln>
                <a:solidFill>
                  <a:schemeClr val="tx1"/>
                </a:solidFill>
                <a:effectLst/>
                <a:uLnTx/>
                <a:uFillTx/>
                <a:latin typeface="Courier New" pitchFamily="49" charset="0"/>
                <a:ea typeface="新細明體" charset="-120"/>
                <a:cs typeface="Times New Roman" pitchFamily="18" charset="0"/>
                <a:sym typeface="Symbol" pitchFamily="18" charset="2"/>
              </a:rPr>
              <a:t>u,v,w</a:t>
            </a:r>
            <a:r>
              <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rPr>
              <a:t>): if (d[v] &gt; d[u]+w) then d[v]=d[u]+w</a:t>
            </a:r>
            <a:endParaRPr kumimoji="0" lang="en-US" altLang="zh-TW" sz="24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Times New Roman" pitchFamily="18" charset="0"/>
              <a:buNone/>
              <a:tabLst/>
              <a:defRPr/>
            </a:pPr>
            <a:endParaRPr kumimoji="0" lang="en-US" altLang="zh-TW" sz="2000" b="1" i="0" u="none" strike="noStrike" kern="1200" cap="none" spc="0" normalizeH="0" baseline="0" noProof="0" dirty="0">
              <a:ln>
                <a:noFill/>
              </a:ln>
              <a:solidFill>
                <a:schemeClr val="tx1"/>
              </a:solidFill>
              <a:effectLst/>
              <a:uLnTx/>
              <a:uFillTx/>
              <a:latin typeface="Courier New" pitchFamily="49" charset="0"/>
              <a:ea typeface="新細明體" charset="-120"/>
              <a:cs typeface="Times New Roman" pitchFamily="18" charset="0"/>
              <a:sym typeface="Symbol" pitchFamily="18" charset="2"/>
            </a:endParaRPr>
          </a:p>
        </p:txBody>
      </p:sp>
      <p:grpSp>
        <p:nvGrpSpPr>
          <p:cNvPr id="15" name="Group 4">
            <a:extLst>
              <a:ext uri="{FF2B5EF4-FFF2-40B4-BE49-F238E27FC236}">
                <a16:creationId xmlns:a16="http://schemas.microsoft.com/office/drawing/2014/main" id="{883A1594-95EB-A74E-B88B-B9D932C73634}"/>
              </a:ext>
            </a:extLst>
          </p:cNvPr>
          <p:cNvGrpSpPr>
            <a:grpSpLocks/>
          </p:cNvGrpSpPr>
          <p:nvPr/>
        </p:nvGrpSpPr>
        <p:grpSpPr bwMode="auto">
          <a:xfrm>
            <a:off x="5357818" y="1495436"/>
            <a:ext cx="3324225" cy="1371600"/>
            <a:chOff x="3456" y="1008"/>
            <a:chExt cx="2094" cy="864"/>
          </a:xfrm>
        </p:grpSpPr>
        <p:sp>
          <p:nvSpPr>
            <p:cNvPr id="16" name="AutoShape 5">
              <a:extLst>
                <a:ext uri="{FF2B5EF4-FFF2-40B4-BE49-F238E27FC236}">
                  <a16:creationId xmlns:a16="http://schemas.microsoft.com/office/drawing/2014/main" id="{B0FF0C85-AF7C-B74E-B6AC-DD8AF3CB8053}"/>
                </a:ext>
              </a:extLst>
            </p:cNvPr>
            <p:cNvSpPr>
              <a:spLocks/>
            </p:cNvSpPr>
            <p:nvPr/>
          </p:nvSpPr>
          <p:spPr bwMode="auto">
            <a:xfrm>
              <a:off x="3456" y="1008"/>
              <a:ext cx="144" cy="864"/>
            </a:xfrm>
            <a:prstGeom prst="rightBrace">
              <a:avLst>
                <a:gd name="adj1" fmla="val 50000"/>
                <a:gd name="adj2" fmla="val 50000"/>
              </a:avLst>
            </a:prstGeom>
            <a:noFill/>
            <a:ln w="28575">
              <a:solidFill>
                <a:schemeClr val="tx1"/>
              </a:solidFill>
              <a:round/>
              <a:headEnd/>
              <a:tailEnd/>
            </a:ln>
            <a:effectLst/>
          </p:spPr>
          <p:txBody>
            <a:bodyPr wrap="none" anchor="ctr">
              <a:spAutoFit/>
            </a:bodyPr>
            <a:lstStyle/>
            <a:p>
              <a:endParaRPr lang="zh-TW" altLang="en-US"/>
            </a:p>
          </p:txBody>
        </p:sp>
        <p:sp>
          <p:nvSpPr>
            <p:cNvPr id="17" name="Text Box 6">
              <a:extLst>
                <a:ext uri="{FF2B5EF4-FFF2-40B4-BE49-F238E27FC236}">
                  <a16:creationId xmlns:a16="http://schemas.microsoft.com/office/drawing/2014/main" id="{49051E2A-13B8-6A47-A9C5-C93E4D673509}"/>
                </a:ext>
              </a:extLst>
            </p:cNvPr>
            <p:cNvSpPr txBox="1">
              <a:spLocks noChangeArrowheads="1"/>
            </p:cNvSpPr>
            <p:nvPr/>
          </p:nvSpPr>
          <p:spPr bwMode="auto">
            <a:xfrm>
              <a:off x="3628" y="1166"/>
              <a:ext cx="1922" cy="577"/>
            </a:xfrm>
            <a:prstGeom prst="rect">
              <a:avLst/>
            </a:prstGeom>
            <a:noFill/>
            <a:ln w="28575">
              <a:noFill/>
              <a:miter lim="800000"/>
              <a:headEnd/>
              <a:tailEnd/>
            </a:ln>
            <a:effectLst/>
          </p:spPr>
          <p:txBody>
            <a:bodyPr wrap="none">
              <a:spAutoFit/>
            </a:bodyPr>
            <a:lstStyle/>
            <a:p>
              <a:r>
                <a:rPr lang="en-US" altLang="zh-TW" sz="1800" b="1">
                  <a:latin typeface="Courier New" pitchFamily="49" charset="0"/>
                  <a:ea typeface="新細明體" charset="-120"/>
                </a:rPr>
                <a:t>Initialize d[], which</a:t>
              </a:r>
            </a:p>
            <a:p>
              <a:r>
                <a:rPr lang="en-US" altLang="zh-TW" sz="1800" b="1">
                  <a:latin typeface="Courier New" pitchFamily="49" charset="0"/>
                  <a:ea typeface="新細明體" charset="-120"/>
                </a:rPr>
                <a:t>will converge to </a:t>
              </a:r>
              <a:br>
                <a:rPr lang="en-US" altLang="zh-TW" sz="1800" b="1">
                  <a:latin typeface="Courier New" pitchFamily="49" charset="0"/>
                  <a:ea typeface="新細明體" charset="-120"/>
                </a:rPr>
              </a:br>
              <a:r>
                <a:rPr lang="en-US" altLang="zh-TW" sz="1800" b="1">
                  <a:latin typeface="Courier New" pitchFamily="49" charset="0"/>
                  <a:ea typeface="新細明體" charset="-120"/>
                </a:rPr>
                <a:t>shortest-path value </a:t>
              </a:r>
              <a:r>
                <a:rPr lang="en-US" altLang="zh-TW" sz="1800" b="1">
                  <a:latin typeface="Courier New" pitchFamily="49" charset="0"/>
                  <a:ea typeface="新細明體" charset="-120"/>
                  <a:sym typeface="Symbol" pitchFamily="18" charset="2"/>
                </a:rPr>
                <a:t></a:t>
              </a:r>
              <a:endParaRPr lang="en-US" altLang="zh-TW" sz="1800" b="1">
                <a:latin typeface="Courier New" pitchFamily="49" charset="0"/>
                <a:ea typeface="新細明體" charset="-120"/>
              </a:endParaRPr>
            </a:p>
          </p:txBody>
        </p:sp>
      </p:grpSp>
      <p:grpSp>
        <p:nvGrpSpPr>
          <p:cNvPr id="18" name="Group 7">
            <a:extLst>
              <a:ext uri="{FF2B5EF4-FFF2-40B4-BE49-F238E27FC236}">
                <a16:creationId xmlns:a16="http://schemas.microsoft.com/office/drawing/2014/main" id="{A26C6DE5-6CEA-A64B-85A9-BD4FF5F0F9C5}"/>
              </a:ext>
            </a:extLst>
          </p:cNvPr>
          <p:cNvGrpSpPr>
            <a:grpSpLocks/>
          </p:cNvGrpSpPr>
          <p:nvPr/>
        </p:nvGrpSpPr>
        <p:grpSpPr bwMode="auto">
          <a:xfrm>
            <a:off x="5357818" y="2867036"/>
            <a:ext cx="3051175" cy="1066800"/>
            <a:chOff x="3456" y="1872"/>
            <a:chExt cx="1922" cy="672"/>
          </a:xfrm>
        </p:grpSpPr>
        <p:sp>
          <p:nvSpPr>
            <p:cNvPr id="19" name="AutoShape 8">
              <a:extLst>
                <a:ext uri="{FF2B5EF4-FFF2-40B4-BE49-F238E27FC236}">
                  <a16:creationId xmlns:a16="http://schemas.microsoft.com/office/drawing/2014/main" id="{FB40D03C-DBF6-8C47-9EB3-737C0A1286C5}"/>
                </a:ext>
              </a:extLst>
            </p:cNvPr>
            <p:cNvSpPr>
              <a:spLocks/>
            </p:cNvSpPr>
            <p:nvPr/>
          </p:nvSpPr>
          <p:spPr bwMode="auto">
            <a:xfrm>
              <a:off x="3456" y="1872"/>
              <a:ext cx="144" cy="672"/>
            </a:xfrm>
            <a:prstGeom prst="rightBrace">
              <a:avLst>
                <a:gd name="adj1" fmla="val 38889"/>
                <a:gd name="adj2" fmla="val 50000"/>
              </a:avLst>
            </a:prstGeom>
            <a:noFill/>
            <a:ln w="28575">
              <a:solidFill>
                <a:schemeClr val="tx1"/>
              </a:solidFill>
              <a:round/>
              <a:headEnd/>
              <a:tailEnd/>
            </a:ln>
            <a:effectLst/>
          </p:spPr>
          <p:txBody>
            <a:bodyPr anchor="ctr">
              <a:spAutoFit/>
            </a:bodyPr>
            <a:lstStyle/>
            <a:p>
              <a:endParaRPr lang="zh-TW" altLang="en-US"/>
            </a:p>
          </p:txBody>
        </p:sp>
        <p:sp>
          <p:nvSpPr>
            <p:cNvPr id="20" name="Text Box 9">
              <a:extLst>
                <a:ext uri="{FF2B5EF4-FFF2-40B4-BE49-F238E27FC236}">
                  <a16:creationId xmlns:a16="http://schemas.microsoft.com/office/drawing/2014/main" id="{FC77C160-8947-5444-A83E-802AAB3AEECE}"/>
                </a:ext>
              </a:extLst>
            </p:cNvPr>
            <p:cNvSpPr txBox="1">
              <a:spLocks noChangeArrowheads="1"/>
            </p:cNvSpPr>
            <p:nvPr/>
          </p:nvSpPr>
          <p:spPr bwMode="auto">
            <a:xfrm>
              <a:off x="3628" y="1919"/>
              <a:ext cx="1750" cy="577"/>
            </a:xfrm>
            <a:prstGeom prst="rect">
              <a:avLst/>
            </a:prstGeom>
            <a:noFill/>
            <a:ln w="28575">
              <a:noFill/>
              <a:miter lim="800000"/>
              <a:headEnd/>
              <a:tailEnd/>
            </a:ln>
            <a:effectLst/>
          </p:spPr>
          <p:txBody>
            <a:bodyPr wrap="none">
              <a:spAutoFit/>
            </a:bodyPr>
            <a:lstStyle/>
            <a:p>
              <a:r>
                <a:rPr lang="en-US" altLang="zh-TW" sz="1800" b="1" dirty="0">
                  <a:latin typeface="Courier New" pitchFamily="49" charset="0"/>
                  <a:ea typeface="新細明體" charset="-120"/>
                </a:rPr>
                <a:t>Relaxation: </a:t>
              </a:r>
              <a:br>
                <a:rPr lang="en-US" altLang="zh-TW" sz="1800" b="1" dirty="0">
                  <a:latin typeface="Courier New" pitchFamily="49" charset="0"/>
                  <a:ea typeface="新細明體" charset="-120"/>
                </a:rPr>
              </a:br>
              <a:r>
                <a:rPr lang="en-US" altLang="zh-TW" sz="1800" b="1" dirty="0">
                  <a:latin typeface="Courier New" pitchFamily="49" charset="0"/>
                  <a:ea typeface="新細明體" charset="-120"/>
                </a:rPr>
                <a:t>Make |V|-1 passes, </a:t>
              </a:r>
            </a:p>
            <a:p>
              <a:r>
                <a:rPr lang="en-US" altLang="zh-TW" sz="1800" b="1" dirty="0">
                  <a:latin typeface="Courier New" pitchFamily="49" charset="0"/>
                  <a:ea typeface="新細明體" charset="-120"/>
                </a:rPr>
                <a:t>relax each edge</a:t>
              </a:r>
            </a:p>
          </p:txBody>
        </p:sp>
      </p:grpSp>
      <p:grpSp>
        <p:nvGrpSpPr>
          <p:cNvPr id="21" name="Group 10">
            <a:extLst>
              <a:ext uri="{FF2B5EF4-FFF2-40B4-BE49-F238E27FC236}">
                <a16:creationId xmlns:a16="http://schemas.microsoft.com/office/drawing/2014/main" id="{A74DEF96-62A0-A84F-A7A8-8F00F7B5ED12}"/>
              </a:ext>
            </a:extLst>
          </p:cNvPr>
          <p:cNvGrpSpPr>
            <a:grpSpLocks/>
          </p:cNvGrpSpPr>
          <p:nvPr/>
        </p:nvGrpSpPr>
        <p:grpSpPr bwMode="auto">
          <a:xfrm>
            <a:off x="5357818" y="3933836"/>
            <a:ext cx="3460750" cy="1066800"/>
            <a:chOff x="3456" y="2544"/>
            <a:chExt cx="2180" cy="672"/>
          </a:xfrm>
        </p:grpSpPr>
        <p:sp>
          <p:nvSpPr>
            <p:cNvPr id="22" name="AutoShape 11">
              <a:extLst>
                <a:ext uri="{FF2B5EF4-FFF2-40B4-BE49-F238E27FC236}">
                  <a16:creationId xmlns:a16="http://schemas.microsoft.com/office/drawing/2014/main" id="{0A8F5E6A-4EBB-F146-8EAF-4BA870076CBF}"/>
                </a:ext>
              </a:extLst>
            </p:cNvPr>
            <p:cNvSpPr>
              <a:spLocks/>
            </p:cNvSpPr>
            <p:nvPr/>
          </p:nvSpPr>
          <p:spPr bwMode="auto">
            <a:xfrm>
              <a:off x="3456" y="2544"/>
              <a:ext cx="144" cy="672"/>
            </a:xfrm>
            <a:prstGeom prst="rightBrace">
              <a:avLst>
                <a:gd name="adj1" fmla="val 38889"/>
                <a:gd name="adj2" fmla="val 50000"/>
              </a:avLst>
            </a:prstGeom>
            <a:noFill/>
            <a:ln w="28575">
              <a:solidFill>
                <a:schemeClr val="tx1"/>
              </a:solidFill>
              <a:round/>
              <a:headEnd/>
              <a:tailEnd/>
            </a:ln>
            <a:effectLst/>
          </p:spPr>
          <p:txBody>
            <a:bodyPr anchor="ctr">
              <a:spAutoFit/>
            </a:bodyPr>
            <a:lstStyle/>
            <a:p>
              <a:endParaRPr lang="zh-TW" altLang="en-US"/>
            </a:p>
          </p:txBody>
        </p:sp>
        <p:sp>
          <p:nvSpPr>
            <p:cNvPr id="23" name="Text Box 12">
              <a:extLst>
                <a:ext uri="{FF2B5EF4-FFF2-40B4-BE49-F238E27FC236}">
                  <a16:creationId xmlns:a16="http://schemas.microsoft.com/office/drawing/2014/main" id="{CE296D9C-4B0A-904A-BC71-5347DF21E2AC}"/>
                </a:ext>
              </a:extLst>
            </p:cNvPr>
            <p:cNvSpPr txBox="1">
              <a:spLocks noChangeArrowheads="1"/>
            </p:cNvSpPr>
            <p:nvPr/>
          </p:nvSpPr>
          <p:spPr bwMode="auto">
            <a:xfrm>
              <a:off x="3628" y="2591"/>
              <a:ext cx="2008" cy="577"/>
            </a:xfrm>
            <a:prstGeom prst="rect">
              <a:avLst/>
            </a:prstGeom>
            <a:noFill/>
            <a:ln w="28575">
              <a:noFill/>
              <a:miter lim="800000"/>
              <a:headEnd/>
              <a:tailEnd/>
            </a:ln>
            <a:effectLst/>
          </p:spPr>
          <p:txBody>
            <a:bodyPr wrap="none">
              <a:spAutoFit/>
            </a:bodyPr>
            <a:lstStyle/>
            <a:p>
              <a:r>
                <a:rPr lang="en-US" altLang="zh-TW" sz="1800" b="1" dirty="0">
                  <a:solidFill>
                    <a:srgbClr val="FF0000"/>
                  </a:solidFill>
                  <a:latin typeface="Courier New" pitchFamily="49" charset="0"/>
                  <a:ea typeface="新細明體" charset="-120"/>
                </a:rPr>
                <a:t>Test for solution:</a:t>
              </a:r>
            </a:p>
            <a:p>
              <a:r>
                <a:rPr lang="en-US" altLang="zh-TW" sz="1800" b="1" dirty="0">
                  <a:solidFill>
                    <a:srgbClr val="FF0000"/>
                  </a:solidFill>
                  <a:latin typeface="Courier New" pitchFamily="49" charset="0"/>
                  <a:ea typeface="新細明體" charset="-120"/>
                </a:rPr>
                <a:t>have we converged yet?</a:t>
              </a:r>
            </a:p>
            <a:p>
              <a:r>
                <a:rPr lang="en-US" altLang="zh-TW" sz="1800" b="1" dirty="0" err="1">
                  <a:solidFill>
                    <a:srgbClr val="FF0000"/>
                  </a:solidFill>
                  <a:latin typeface="Courier New" pitchFamily="49" charset="0"/>
                  <a:ea typeface="新細明體" charset="-120"/>
                </a:rPr>
                <a:t>ie</a:t>
              </a:r>
              <a:r>
                <a:rPr lang="en-US" altLang="zh-TW" sz="1800" b="1" dirty="0">
                  <a:solidFill>
                    <a:srgbClr val="FF0000"/>
                  </a:solidFill>
                  <a:latin typeface="Courier New" pitchFamily="49" charset="0"/>
                  <a:ea typeface="新細明體" charset="-120"/>
                </a:rPr>
                <a:t>, </a:t>
              </a:r>
              <a:r>
                <a:rPr lang="en-US" altLang="zh-TW" sz="1800" b="1" dirty="0">
                  <a:solidFill>
                    <a:srgbClr val="FF0000"/>
                  </a:solidFill>
                  <a:latin typeface="Courier New" pitchFamily="49" charset="0"/>
                  <a:ea typeface="新細明體" charset="-120"/>
                  <a:sym typeface="Symbol" pitchFamily="18" charset="2"/>
                </a:rPr>
                <a:t> </a:t>
              </a:r>
              <a:r>
                <a:rPr lang="en-US" altLang="zh-TW" sz="1800" b="1" dirty="0">
                  <a:solidFill>
                    <a:srgbClr val="FF0000"/>
                  </a:solidFill>
                  <a:latin typeface="Courier New" pitchFamily="49" charset="0"/>
                  <a:ea typeface="新細明體" charset="-120"/>
                </a:rPr>
                <a:t>negative cycle?</a:t>
              </a:r>
            </a:p>
          </p:txBody>
        </p:sp>
      </p:grpSp>
    </p:spTree>
    <p:extLst>
      <p:ext uri="{BB962C8B-B14F-4D97-AF65-F5344CB8AC3E}">
        <p14:creationId xmlns:p14="http://schemas.microsoft.com/office/powerpoint/2010/main" val="51310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8" end="8"/>
                                            </p:txEl>
                                          </p:spTgt>
                                        </p:tgtEl>
                                        <p:attrNameLst>
                                          <p:attrName>style.visibility</p:attrName>
                                        </p:attrNameLst>
                                      </p:cBhvr>
                                      <p:to>
                                        <p:strVal val="visible"/>
                                      </p:to>
                                    </p:set>
                                    <p:animEffect transition="in" filter="fade">
                                      <p:cBhvr>
                                        <p:cTn id="10" dur="500"/>
                                        <p:tgtEl>
                                          <p:spTgt spid="14">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9" end="9"/>
                                            </p:txEl>
                                          </p:spTgt>
                                        </p:tgtEl>
                                        <p:attrNameLst>
                                          <p:attrName>style.visibility</p:attrName>
                                        </p:attrNameLst>
                                      </p:cBhvr>
                                      <p:to>
                                        <p:strVal val="visible"/>
                                      </p:to>
                                    </p:set>
                                    <p:animEffect transition="in" filter="fade">
                                      <p:cBhvr>
                                        <p:cTn id="13" dur="500"/>
                                        <p:tgtEl>
                                          <p:spTgt spid="14">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10" end="10"/>
                                            </p:txEl>
                                          </p:spTgt>
                                        </p:tgtEl>
                                        <p:attrNameLst>
                                          <p:attrName>style.visibility</p:attrName>
                                        </p:attrNameLst>
                                      </p:cBhvr>
                                      <p:to>
                                        <p:strVal val="visible"/>
                                      </p:to>
                                    </p:set>
                                    <p:animEffect transition="in" filter="fade">
                                      <p:cBhvr>
                                        <p:cTn id="16"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43</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Bellman-Ford Variant: SPFA</a:t>
            </a:r>
          </a:p>
        </p:txBody>
      </p:sp>
      <p:sp>
        <p:nvSpPr>
          <p:cNvPr id="6" name="Content Placeholder 3">
            <a:extLst>
              <a:ext uri="{FF2B5EF4-FFF2-40B4-BE49-F238E27FC236}">
                <a16:creationId xmlns:a16="http://schemas.microsoft.com/office/drawing/2014/main" id="{17A68D66-0F29-164C-A0CF-9E1B8132B5F4}"/>
              </a:ext>
            </a:extLst>
          </p:cNvPr>
          <p:cNvSpPr>
            <a:spLocks noGrp="1"/>
          </p:cNvSpPr>
          <p:nvPr>
            <p:ph idx="1"/>
          </p:nvPr>
        </p:nvSpPr>
        <p:spPr>
          <a:xfrm>
            <a:off x="628650" y="1295944"/>
            <a:ext cx="7886700" cy="4659339"/>
          </a:xfrm>
        </p:spPr>
        <p:txBody>
          <a:bodyPr/>
          <a:lstStyle/>
          <a:p>
            <a:pPr>
              <a:tabLst>
                <a:tab pos="2281238" algn="l"/>
              </a:tabLst>
            </a:pPr>
            <a:r>
              <a:rPr lang="en-US" altLang="zh-TW" sz="2800" dirty="0">
                <a:ea typeface="新細明體" charset="-120"/>
              </a:rPr>
              <a:t>Shortest path faster algorithm (SPFA)</a:t>
            </a:r>
          </a:p>
          <a:p>
            <a:pPr lvl="1">
              <a:tabLst>
                <a:tab pos="2281238" algn="l"/>
              </a:tabLst>
            </a:pPr>
            <a:r>
              <a:rPr lang="en-US" altLang="zh-TW" dirty="0">
                <a:ea typeface="新細明體" charset="-120"/>
              </a:rPr>
              <a:t>Modified Bellman-Ford using either BFS pattern</a:t>
            </a:r>
          </a:p>
          <a:p>
            <a:pPr lvl="2">
              <a:tabLst>
                <a:tab pos="2281238" algn="l"/>
              </a:tabLst>
            </a:pPr>
            <a:r>
              <a:rPr lang="en-US" altLang="zh-TW" dirty="0">
                <a:ea typeface="新細明體" charset="-120"/>
              </a:rPr>
              <a:t>Maintain the “frontier” vertices to relax</a:t>
            </a:r>
          </a:p>
          <a:p>
            <a:pPr lvl="1">
              <a:tabLst>
                <a:tab pos="2281238" algn="l"/>
              </a:tabLst>
            </a:pPr>
            <a:r>
              <a:rPr lang="en-US" altLang="zh-TW" dirty="0">
                <a:ea typeface="新細明體" charset="-120"/>
              </a:rPr>
              <a:t>Practical performance is excellent</a:t>
            </a:r>
          </a:p>
        </p:txBody>
      </p:sp>
      <p:pic>
        <p:nvPicPr>
          <p:cNvPr id="5" name="Picture 4" descr="A picture containing bird&#10;&#10;Description automatically generated">
            <a:extLst>
              <a:ext uri="{FF2B5EF4-FFF2-40B4-BE49-F238E27FC236}">
                <a16:creationId xmlns:a16="http://schemas.microsoft.com/office/drawing/2014/main" id="{B9D9776B-6A3C-F54E-8485-BB4919BDFF74}"/>
              </a:ext>
            </a:extLst>
          </p:cNvPr>
          <p:cNvPicPr>
            <a:picLocks noChangeAspect="1"/>
          </p:cNvPicPr>
          <p:nvPr/>
        </p:nvPicPr>
        <p:blipFill>
          <a:blip r:embed="rId2"/>
          <a:stretch>
            <a:fillRect/>
          </a:stretch>
        </p:blipFill>
        <p:spPr>
          <a:xfrm>
            <a:off x="1894236" y="3179796"/>
            <a:ext cx="4847525" cy="3439122"/>
          </a:xfrm>
          <a:prstGeom prst="rect">
            <a:avLst/>
          </a:prstGeom>
        </p:spPr>
      </p:pic>
    </p:spTree>
    <p:extLst>
      <p:ext uri="{BB962C8B-B14F-4D97-AF65-F5344CB8AC3E}">
        <p14:creationId xmlns:p14="http://schemas.microsoft.com/office/powerpoint/2010/main" val="252662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44</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sp>
        <p:nvSpPr>
          <p:cNvPr id="8" name="TextBox 7">
            <a:extLst>
              <a:ext uri="{FF2B5EF4-FFF2-40B4-BE49-F238E27FC236}">
                <a16:creationId xmlns:a16="http://schemas.microsoft.com/office/drawing/2014/main" id="{77D962F7-BF89-9846-A254-03BD6B21575C}"/>
              </a:ext>
            </a:extLst>
          </p:cNvPr>
          <p:cNvSpPr txBox="1"/>
          <p:nvPr/>
        </p:nvSpPr>
        <p:spPr>
          <a:xfrm>
            <a:off x="1202635" y="4765298"/>
            <a:ext cx="1929952" cy="369332"/>
          </a:xfrm>
          <a:prstGeom prst="rect">
            <a:avLst/>
          </a:prstGeom>
          <a:noFill/>
        </p:spPr>
        <p:txBody>
          <a:bodyPr wrap="none" rtlCol="0">
            <a:spAutoFit/>
          </a:bodyPr>
          <a:lstStyle/>
          <a:p>
            <a:r>
              <a:rPr lang="en-US" dirty="0"/>
              <a:t>Let’s start from v0 </a:t>
            </a:r>
          </a:p>
        </p:txBody>
      </p:sp>
      <p:pic>
        <p:nvPicPr>
          <p:cNvPr id="10" name="Picture 9">
            <a:extLst>
              <a:ext uri="{FF2B5EF4-FFF2-40B4-BE49-F238E27FC236}">
                <a16:creationId xmlns:a16="http://schemas.microsoft.com/office/drawing/2014/main" id="{25DCB7A6-3865-684E-B230-0B7C892354DE}"/>
              </a:ext>
            </a:extLst>
          </p:cNvPr>
          <p:cNvPicPr>
            <a:picLocks noChangeAspect="1"/>
          </p:cNvPicPr>
          <p:nvPr/>
        </p:nvPicPr>
        <p:blipFill rotWithShape="1">
          <a:blip r:embed="rId2"/>
          <a:srcRect b="12676"/>
          <a:stretch/>
        </p:blipFill>
        <p:spPr>
          <a:xfrm>
            <a:off x="228600" y="2389967"/>
            <a:ext cx="3617194" cy="2375331"/>
          </a:xfrm>
          <a:prstGeom prst="rect">
            <a:avLst/>
          </a:prstGeom>
        </p:spPr>
      </p:pic>
    </p:spTree>
    <p:extLst>
      <p:ext uri="{BB962C8B-B14F-4D97-AF65-F5344CB8AC3E}">
        <p14:creationId xmlns:p14="http://schemas.microsoft.com/office/powerpoint/2010/main" val="2241183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45</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3C9590C4-709A-2245-A3A9-E0BEF76D689F}"/>
              </a:ext>
            </a:extLst>
          </p:cNvPr>
          <p:cNvPicPr>
            <a:picLocks noChangeAspect="1"/>
          </p:cNvPicPr>
          <p:nvPr/>
        </p:nvPicPr>
        <p:blipFill rotWithShape="1">
          <a:blip r:embed="rId2"/>
          <a:srcRect b="12676"/>
          <a:stretch/>
        </p:blipFill>
        <p:spPr>
          <a:xfrm>
            <a:off x="228600" y="2389967"/>
            <a:ext cx="3617194" cy="2375331"/>
          </a:xfrm>
          <a:prstGeom prst="rect">
            <a:avLst/>
          </a:prstGeom>
        </p:spPr>
      </p:pic>
      <p:pic>
        <p:nvPicPr>
          <p:cNvPr id="6" name="Picture 5">
            <a:extLst>
              <a:ext uri="{FF2B5EF4-FFF2-40B4-BE49-F238E27FC236}">
                <a16:creationId xmlns:a16="http://schemas.microsoft.com/office/drawing/2014/main" id="{DF4D3B13-C622-464B-B0EE-BC9464A384C4}"/>
              </a:ext>
            </a:extLst>
          </p:cNvPr>
          <p:cNvPicPr>
            <a:picLocks noChangeAspect="1"/>
          </p:cNvPicPr>
          <p:nvPr/>
        </p:nvPicPr>
        <p:blipFill rotWithShape="1">
          <a:blip r:embed="rId3"/>
          <a:srcRect r="51309" b="78727"/>
          <a:stretch/>
        </p:blipFill>
        <p:spPr>
          <a:xfrm>
            <a:off x="3808272" y="2887000"/>
            <a:ext cx="4336550" cy="1723100"/>
          </a:xfrm>
          <a:prstGeom prst="rect">
            <a:avLst/>
          </a:prstGeom>
        </p:spPr>
      </p:pic>
      <p:sp>
        <p:nvSpPr>
          <p:cNvPr id="8" name="TextBox 7">
            <a:extLst>
              <a:ext uri="{FF2B5EF4-FFF2-40B4-BE49-F238E27FC236}">
                <a16:creationId xmlns:a16="http://schemas.microsoft.com/office/drawing/2014/main" id="{BA914333-46F3-CD47-89D3-D2A775116B62}"/>
              </a:ext>
            </a:extLst>
          </p:cNvPr>
          <p:cNvSpPr txBox="1"/>
          <p:nvPr/>
        </p:nvSpPr>
        <p:spPr>
          <a:xfrm>
            <a:off x="628650" y="4938360"/>
            <a:ext cx="7886700" cy="461665"/>
          </a:xfrm>
          <a:prstGeom prst="rect">
            <a:avLst/>
          </a:prstGeom>
          <a:noFill/>
        </p:spPr>
        <p:txBody>
          <a:bodyPr wrap="square" rtlCol="0">
            <a:spAutoFit/>
          </a:bodyPr>
          <a:lstStyle/>
          <a:p>
            <a:pPr algn="ctr"/>
            <a:r>
              <a:rPr lang="en-US" sz="2400" dirty="0"/>
              <a:t>Insert v0 into the queue</a:t>
            </a:r>
          </a:p>
        </p:txBody>
      </p:sp>
    </p:spTree>
    <p:extLst>
      <p:ext uri="{BB962C8B-B14F-4D97-AF65-F5344CB8AC3E}">
        <p14:creationId xmlns:p14="http://schemas.microsoft.com/office/powerpoint/2010/main" val="2999507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46</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3C9590C4-709A-2245-A3A9-E0BEF76D689F}"/>
              </a:ext>
            </a:extLst>
          </p:cNvPr>
          <p:cNvPicPr>
            <a:picLocks noChangeAspect="1"/>
          </p:cNvPicPr>
          <p:nvPr/>
        </p:nvPicPr>
        <p:blipFill rotWithShape="1">
          <a:blip r:embed="rId2"/>
          <a:srcRect b="12676"/>
          <a:stretch/>
        </p:blipFill>
        <p:spPr>
          <a:xfrm>
            <a:off x="228600" y="2389967"/>
            <a:ext cx="3617194" cy="2375331"/>
          </a:xfrm>
          <a:prstGeom prst="rect">
            <a:avLst/>
          </a:prstGeom>
        </p:spPr>
      </p:pic>
      <p:pic>
        <p:nvPicPr>
          <p:cNvPr id="7" name="Picture 6">
            <a:extLst>
              <a:ext uri="{FF2B5EF4-FFF2-40B4-BE49-F238E27FC236}">
                <a16:creationId xmlns:a16="http://schemas.microsoft.com/office/drawing/2014/main" id="{B20FA23F-FA20-A34C-BC44-F6F5DDF1218F}"/>
              </a:ext>
            </a:extLst>
          </p:cNvPr>
          <p:cNvPicPr>
            <a:picLocks noChangeAspect="1"/>
          </p:cNvPicPr>
          <p:nvPr/>
        </p:nvPicPr>
        <p:blipFill rotWithShape="1">
          <a:blip r:embed="rId3"/>
          <a:srcRect l="50337" b="79321"/>
          <a:stretch/>
        </p:blipFill>
        <p:spPr>
          <a:xfrm>
            <a:off x="3845795" y="2819442"/>
            <a:ext cx="4730526" cy="1791384"/>
          </a:xfrm>
          <a:prstGeom prst="rect">
            <a:avLst/>
          </a:prstGeom>
        </p:spPr>
      </p:pic>
      <p:sp>
        <p:nvSpPr>
          <p:cNvPr id="9" name="TextBox 8">
            <a:extLst>
              <a:ext uri="{FF2B5EF4-FFF2-40B4-BE49-F238E27FC236}">
                <a16:creationId xmlns:a16="http://schemas.microsoft.com/office/drawing/2014/main" id="{7BD34B73-5D7B-EA46-849D-A1C222894DB7}"/>
              </a:ext>
            </a:extLst>
          </p:cNvPr>
          <p:cNvSpPr txBox="1"/>
          <p:nvPr/>
        </p:nvSpPr>
        <p:spPr>
          <a:xfrm>
            <a:off x="628650" y="4938360"/>
            <a:ext cx="7886700" cy="461665"/>
          </a:xfrm>
          <a:prstGeom prst="rect">
            <a:avLst/>
          </a:prstGeom>
          <a:noFill/>
        </p:spPr>
        <p:txBody>
          <a:bodyPr wrap="square" rtlCol="0">
            <a:spAutoFit/>
          </a:bodyPr>
          <a:lstStyle/>
          <a:p>
            <a:pPr algn="ctr"/>
            <a:r>
              <a:rPr lang="en-US" sz="2400" dirty="0"/>
              <a:t>Relax v1 and v4 and insert them to the queue</a:t>
            </a:r>
          </a:p>
        </p:txBody>
      </p:sp>
      <p:cxnSp>
        <p:nvCxnSpPr>
          <p:cNvPr id="6" name="Straight Arrow Connector 5">
            <a:extLst>
              <a:ext uri="{FF2B5EF4-FFF2-40B4-BE49-F238E27FC236}">
                <a16:creationId xmlns:a16="http://schemas.microsoft.com/office/drawing/2014/main" id="{7F8ACE37-18B7-6340-92B1-E27BAF4DE2A9}"/>
              </a:ext>
            </a:extLst>
          </p:cNvPr>
          <p:cNvCxnSpPr/>
          <p:nvPr/>
        </p:nvCxnSpPr>
        <p:spPr>
          <a:xfrm flipH="1">
            <a:off x="1468192" y="2819442"/>
            <a:ext cx="656822" cy="50330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068F0E0-57D1-0B45-AD65-4A43B8260439}"/>
              </a:ext>
            </a:extLst>
          </p:cNvPr>
          <p:cNvCxnSpPr>
            <a:cxnSpLocks/>
          </p:cNvCxnSpPr>
          <p:nvPr/>
        </p:nvCxnSpPr>
        <p:spPr>
          <a:xfrm>
            <a:off x="2446986" y="2819442"/>
            <a:ext cx="515155" cy="50330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520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47</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pic>
        <p:nvPicPr>
          <p:cNvPr id="6" name="Picture 5">
            <a:extLst>
              <a:ext uri="{FF2B5EF4-FFF2-40B4-BE49-F238E27FC236}">
                <a16:creationId xmlns:a16="http://schemas.microsoft.com/office/drawing/2014/main" id="{DF4D3B13-C622-464B-B0EE-BC9464A384C4}"/>
              </a:ext>
            </a:extLst>
          </p:cNvPr>
          <p:cNvPicPr>
            <a:picLocks noChangeAspect="1"/>
          </p:cNvPicPr>
          <p:nvPr/>
        </p:nvPicPr>
        <p:blipFill rotWithShape="1">
          <a:blip r:embed="rId2"/>
          <a:srcRect l="2189" t="27625" r="50617" b="49457"/>
          <a:stretch/>
        </p:blipFill>
        <p:spPr>
          <a:xfrm>
            <a:off x="3740257" y="2633348"/>
            <a:ext cx="4447027" cy="1964052"/>
          </a:xfrm>
          <a:prstGeom prst="rect">
            <a:avLst/>
          </a:prstGeom>
        </p:spPr>
      </p:pic>
      <p:pic>
        <p:nvPicPr>
          <p:cNvPr id="7" name="Picture 6">
            <a:extLst>
              <a:ext uri="{FF2B5EF4-FFF2-40B4-BE49-F238E27FC236}">
                <a16:creationId xmlns:a16="http://schemas.microsoft.com/office/drawing/2014/main" id="{A60EE4CB-1ADE-A542-B946-5AB286DA7A60}"/>
              </a:ext>
            </a:extLst>
          </p:cNvPr>
          <p:cNvPicPr>
            <a:picLocks noChangeAspect="1"/>
          </p:cNvPicPr>
          <p:nvPr/>
        </p:nvPicPr>
        <p:blipFill rotWithShape="1">
          <a:blip r:embed="rId3"/>
          <a:srcRect b="12676"/>
          <a:stretch/>
        </p:blipFill>
        <p:spPr>
          <a:xfrm>
            <a:off x="228600" y="2389967"/>
            <a:ext cx="3617194" cy="2375331"/>
          </a:xfrm>
          <a:prstGeom prst="rect">
            <a:avLst/>
          </a:prstGeom>
        </p:spPr>
      </p:pic>
      <p:sp>
        <p:nvSpPr>
          <p:cNvPr id="8" name="TextBox 7">
            <a:extLst>
              <a:ext uri="{FF2B5EF4-FFF2-40B4-BE49-F238E27FC236}">
                <a16:creationId xmlns:a16="http://schemas.microsoft.com/office/drawing/2014/main" id="{A37FB3A8-F02D-5645-B781-A690B665FD9E}"/>
              </a:ext>
            </a:extLst>
          </p:cNvPr>
          <p:cNvSpPr txBox="1"/>
          <p:nvPr/>
        </p:nvSpPr>
        <p:spPr>
          <a:xfrm>
            <a:off x="628650" y="4938360"/>
            <a:ext cx="7886700" cy="461665"/>
          </a:xfrm>
          <a:prstGeom prst="rect">
            <a:avLst/>
          </a:prstGeom>
          <a:noFill/>
        </p:spPr>
        <p:txBody>
          <a:bodyPr wrap="square" rtlCol="0">
            <a:spAutoFit/>
          </a:bodyPr>
          <a:lstStyle/>
          <a:p>
            <a:pPr algn="ctr"/>
            <a:r>
              <a:rPr lang="en-US" sz="2400" dirty="0"/>
              <a:t>Relax v2 and v4 and insert them to the queue</a:t>
            </a:r>
          </a:p>
        </p:txBody>
      </p:sp>
      <p:cxnSp>
        <p:nvCxnSpPr>
          <p:cNvPr id="9" name="Straight Arrow Connector 8">
            <a:extLst>
              <a:ext uri="{FF2B5EF4-FFF2-40B4-BE49-F238E27FC236}">
                <a16:creationId xmlns:a16="http://schemas.microsoft.com/office/drawing/2014/main" id="{1506FCA1-A861-3642-B419-AC4D943EBEE6}"/>
              </a:ext>
            </a:extLst>
          </p:cNvPr>
          <p:cNvCxnSpPr>
            <a:cxnSpLocks/>
          </p:cNvCxnSpPr>
          <p:nvPr/>
        </p:nvCxnSpPr>
        <p:spPr>
          <a:xfrm flipH="1">
            <a:off x="2756079" y="3712115"/>
            <a:ext cx="231819" cy="51215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12C2F89-C786-7E46-A5E6-F6189989E45F}"/>
              </a:ext>
            </a:extLst>
          </p:cNvPr>
          <p:cNvCxnSpPr>
            <a:cxnSpLocks/>
          </p:cNvCxnSpPr>
          <p:nvPr/>
        </p:nvCxnSpPr>
        <p:spPr>
          <a:xfrm flipH="1">
            <a:off x="1474094" y="3539053"/>
            <a:ext cx="139789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7759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48</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pic>
        <p:nvPicPr>
          <p:cNvPr id="6" name="Picture 5">
            <a:extLst>
              <a:ext uri="{FF2B5EF4-FFF2-40B4-BE49-F238E27FC236}">
                <a16:creationId xmlns:a16="http://schemas.microsoft.com/office/drawing/2014/main" id="{DF4D3B13-C622-464B-B0EE-BC9464A384C4}"/>
              </a:ext>
            </a:extLst>
          </p:cNvPr>
          <p:cNvPicPr>
            <a:picLocks noChangeAspect="1"/>
          </p:cNvPicPr>
          <p:nvPr/>
        </p:nvPicPr>
        <p:blipFill rotWithShape="1">
          <a:blip r:embed="rId2"/>
          <a:srcRect l="50000" t="31086" b="48100"/>
          <a:stretch/>
        </p:blipFill>
        <p:spPr>
          <a:xfrm>
            <a:off x="3638552" y="2726948"/>
            <a:ext cx="4998140" cy="1892300"/>
          </a:xfrm>
          <a:prstGeom prst="rect">
            <a:avLst/>
          </a:prstGeom>
        </p:spPr>
      </p:pic>
      <p:pic>
        <p:nvPicPr>
          <p:cNvPr id="7" name="Picture 6">
            <a:extLst>
              <a:ext uri="{FF2B5EF4-FFF2-40B4-BE49-F238E27FC236}">
                <a16:creationId xmlns:a16="http://schemas.microsoft.com/office/drawing/2014/main" id="{757F1E85-944A-DD4E-BF02-34D4E7A3CCC9}"/>
              </a:ext>
            </a:extLst>
          </p:cNvPr>
          <p:cNvPicPr>
            <a:picLocks noChangeAspect="1"/>
          </p:cNvPicPr>
          <p:nvPr/>
        </p:nvPicPr>
        <p:blipFill rotWithShape="1">
          <a:blip r:embed="rId3"/>
          <a:srcRect b="12676"/>
          <a:stretch/>
        </p:blipFill>
        <p:spPr>
          <a:xfrm>
            <a:off x="228600" y="2389967"/>
            <a:ext cx="3617194" cy="2375331"/>
          </a:xfrm>
          <a:prstGeom prst="rect">
            <a:avLst/>
          </a:prstGeom>
        </p:spPr>
      </p:pic>
      <p:sp>
        <p:nvSpPr>
          <p:cNvPr id="8" name="TextBox 7">
            <a:extLst>
              <a:ext uri="{FF2B5EF4-FFF2-40B4-BE49-F238E27FC236}">
                <a16:creationId xmlns:a16="http://schemas.microsoft.com/office/drawing/2014/main" id="{D8C0AA96-7EEB-2948-B61B-F2AEB3310004}"/>
              </a:ext>
            </a:extLst>
          </p:cNvPr>
          <p:cNvSpPr txBox="1"/>
          <p:nvPr/>
        </p:nvSpPr>
        <p:spPr>
          <a:xfrm>
            <a:off x="628650" y="4938360"/>
            <a:ext cx="7886700" cy="461665"/>
          </a:xfrm>
          <a:prstGeom prst="rect">
            <a:avLst/>
          </a:prstGeom>
          <a:noFill/>
        </p:spPr>
        <p:txBody>
          <a:bodyPr wrap="square" rtlCol="0">
            <a:spAutoFit/>
          </a:bodyPr>
          <a:lstStyle/>
          <a:p>
            <a:pPr algn="ctr"/>
            <a:r>
              <a:rPr lang="en-US" sz="2400" dirty="0"/>
              <a:t>Nothing to relax from v4</a:t>
            </a:r>
          </a:p>
        </p:txBody>
      </p:sp>
    </p:spTree>
    <p:extLst>
      <p:ext uri="{BB962C8B-B14F-4D97-AF65-F5344CB8AC3E}">
        <p14:creationId xmlns:p14="http://schemas.microsoft.com/office/powerpoint/2010/main" val="367096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49</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pic>
        <p:nvPicPr>
          <p:cNvPr id="6" name="Picture 5">
            <a:extLst>
              <a:ext uri="{FF2B5EF4-FFF2-40B4-BE49-F238E27FC236}">
                <a16:creationId xmlns:a16="http://schemas.microsoft.com/office/drawing/2014/main" id="{DF4D3B13-C622-464B-B0EE-BC9464A384C4}"/>
              </a:ext>
            </a:extLst>
          </p:cNvPr>
          <p:cNvPicPr>
            <a:picLocks noChangeAspect="1"/>
          </p:cNvPicPr>
          <p:nvPr/>
        </p:nvPicPr>
        <p:blipFill rotWithShape="1">
          <a:blip r:embed="rId2"/>
          <a:srcRect t="62761" r="50000" b="15520"/>
          <a:stretch/>
        </p:blipFill>
        <p:spPr>
          <a:xfrm>
            <a:off x="3632201" y="2682282"/>
            <a:ext cx="4883150" cy="1929146"/>
          </a:xfrm>
          <a:prstGeom prst="rect">
            <a:avLst/>
          </a:prstGeom>
        </p:spPr>
      </p:pic>
      <p:pic>
        <p:nvPicPr>
          <p:cNvPr id="7" name="Picture 6">
            <a:extLst>
              <a:ext uri="{FF2B5EF4-FFF2-40B4-BE49-F238E27FC236}">
                <a16:creationId xmlns:a16="http://schemas.microsoft.com/office/drawing/2014/main" id="{8E735A52-16E5-5040-8586-6AD60BBB12A5}"/>
              </a:ext>
            </a:extLst>
          </p:cNvPr>
          <p:cNvPicPr>
            <a:picLocks noChangeAspect="1"/>
          </p:cNvPicPr>
          <p:nvPr/>
        </p:nvPicPr>
        <p:blipFill rotWithShape="1">
          <a:blip r:embed="rId3"/>
          <a:srcRect b="12676"/>
          <a:stretch/>
        </p:blipFill>
        <p:spPr>
          <a:xfrm>
            <a:off x="228600" y="2389967"/>
            <a:ext cx="3617194" cy="2375331"/>
          </a:xfrm>
          <a:prstGeom prst="rect">
            <a:avLst/>
          </a:prstGeom>
        </p:spPr>
      </p:pic>
      <p:sp>
        <p:nvSpPr>
          <p:cNvPr id="8" name="TextBox 7">
            <a:extLst>
              <a:ext uri="{FF2B5EF4-FFF2-40B4-BE49-F238E27FC236}">
                <a16:creationId xmlns:a16="http://schemas.microsoft.com/office/drawing/2014/main" id="{A79F0A15-EFF4-564C-B076-33AE30A0034E}"/>
              </a:ext>
            </a:extLst>
          </p:cNvPr>
          <p:cNvSpPr txBox="1"/>
          <p:nvPr/>
        </p:nvSpPr>
        <p:spPr>
          <a:xfrm>
            <a:off x="628650" y="4938360"/>
            <a:ext cx="7886700" cy="461665"/>
          </a:xfrm>
          <a:prstGeom prst="rect">
            <a:avLst/>
          </a:prstGeom>
          <a:noFill/>
        </p:spPr>
        <p:txBody>
          <a:bodyPr wrap="square" rtlCol="0">
            <a:spAutoFit/>
          </a:bodyPr>
          <a:lstStyle/>
          <a:p>
            <a:pPr algn="ctr"/>
            <a:r>
              <a:rPr lang="en-US" sz="2400" dirty="0"/>
              <a:t>Relax v3 and insert it to the queue</a:t>
            </a:r>
          </a:p>
        </p:txBody>
      </p:sp>
      <p:cxnSp>
        <p:nvCxnSpPr>
          <p:cNvPr id="9" name="Straight Arrow Connector 8">
            <a:extLst>
              <a:ext uri="{FF2B5EF4-FFF2-40B4-BE49-F238E27FC236}">
                <a16:creationId xmlns:a16="http://schemas.microsoft.com/office/drawing/2014/main" id="{772BF1E1-DC7A-1F4C-961D-111083346862}"/>
              </a:ext>
            </a:extLst>
          </p:cNvPr>
          <p:cNvCxnSpPr>
            <a:cxnSpLocks/>
          </p:cNvCxnSpPr>
          <p:nvPr/>
        </p:nvCxnSpPr>
        <p:spPr>
          <a:xfrm flipH="1">
            <a:off x="1815921" y="4378817"/>
            <a:ext cx="656824" cy="9015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988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56FE21-A44F-4842-A007-04F4F026A983}"/>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23C4720D-D025-214B-A0AF-8D7D0B53CFAF}"/>
              </a:ext>
            </a:extLst>
          </p:cNvPr>
          <p:cNvSpPr>
            <a:spLocks noGrp="1"/>
          </p:cNvSpPr>
          <p:nvPr>
            <p:ph type="title"/>
          </p:nvPr>
        </p:nvSpPr>
        <p:spPr/>
        <p:txBody>
          <a:bodyPr/>
          <a:lstStyle/>
          <a:p>
            <a:r>
              <a:rPr lang="en-US" dirty="0"/>
              <a:t>Cut Vertex (Articulation Point)</a:t>
            </a:r>
          </a:p>
        </p:txBody>
      </p:sp>
      <p:sp>
        <p:nvSpPr>
          <p:cNvPr id="4" name="Content Placeholder 3">
            <a:extLst>
              <a:ext uri="{FF2B5EF4-FFF2-40B4-BE49-F238E27FC236}">
                <a16:creationId xmlns:a16="http://schemas.microsoft.com/office/drawing/2014/main" id="{1A5B5972-294A-A148-8E92-3063A3871E7F}"/>
              </a:ext>
            </a:extLst>
          </p:cNvPr>
          <p:cNvSpPr>
            <a:spLocks noGrp="1"/>
          </p:cNvSpPr>
          <p:nvPr>
            <p:ph idx="1"/>
          </p:nvPr>
        </p:nvSpPr>
        <p:spPr>
          <a:xfrm>
            <a:off x="628650" y="1295944"/>
            <a:ext cx="7886700" cy="3264243"/>
          </a:xfrm>
        </p:spPr>
        <p:txBody>
          <a:bodyPr/>
          <a:lstStyle/>
          <a:p>
            <a:r>
              <a:rPr lang="en-US" altLang="zh-TW" dirty="0"/>
              <a:t>Formal definition</a:t>
            </a:r>
          </a:p>
          <a:p>
            <a:pPr lvl="1"/>
            <a:r>
              <a:rPr lang="en-US" altLang="zh-TW" dirty="0"/>
              <a:t>A cut vertex or articulation point is a vertex in a graph such that removal of the vertex causes an increase in the number of connected components. </a:t>
            </a:r>
          </a:p>
          <a:p>
            <a:pPr lvl="1"/>
            <a:r>
              <a:rPr lang="en-US" altLang="zh-TW" dirty="0"/>
              <a:t>If the graph was connected before the removal of the vertex, it will be disconnected afterwards. </a:t>
            </a:r>
          </a:p>
          <a:p>
            <a:endParaRPr lang="en-US" dirty="0"/>
          </a:p>
        </p:txBody>
      </p:sp>
      <p:cxnSp>
        <p:nvCxnSpPr>
          <p:cNvPr id="5" name="直線接點 10">
            <a:extLst>
              <a:ext uri="{FF2B5EF4-FFF2-40B4-BE49-F238E27FC236}">
                <a16:creationId xmlns:a16="http://schemas.microsoft.com/office/drawing/2014/main" id="{681D24CA-A3DB-BA4A-8AF4-0F1A46D6649D}"/>
              </a:ext>
            </a:extLst>
          </p:cNvPr>
          <p:cNvCxnSpPr>
            <a:stCxn id="12" idx="4"/>
            <a:endCxn id="14" idx="0"/>
          </p:cNvCxnSpPr>
          <p:nvPr/>
        </p:nvCxnSpPr>
        <p:spPr>
          <a:xfrm rot="16200000" flipH="1">
            <a:off x="2322808" y="5158765"/>
            <a:ext cx="1568826" cy="142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接點 11">
            <a:extLst>
              <a:ext uri="{FF2B5EF4-FFF2-40B4-BE49-F238E27FC236}">
                <a16:creationId xmlns:a16="http://schemas.microsoft.com/office/drawing/2014/main" id="{8D40B3AA-C6C5-FB44-9BCA-F7CEB42CF933}"/>
              </a:ext>
            </a:extLst>
          </p:cNvPr>
          <p:cNvCxnSpPr>
            <a:stCxn id="11" idx="7"/>
            <a:endCxn id="12" idx="3"/>
          </p:cNvCxnSpPr>
          <p:nvPr/>
        </p:nvCxnSpPr>
        <p:spPr>
          <a:xfrm rot="5400000" flipH="1" flipV="1">
            <a:off x="2091492" y="4178755"/>
            <a:ext cx="602698" cy="10313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接點 14">
            <a:extLst>
              <a:ext uri="{FF2B5EF4-FFF2-40B4-BE49-F238E27FC236}">
                <a16:creationId xmlns:a16="http://schemas.microsoft.com/office/drawing/2014/main" id="{B06495D8-239E-2442-8D28-7D814A478034}"/>
              </a:ext>
            </a:extLst>
          </p:cNvPr>
          <p:cNvCxnSpPr/>
          <p:nvPr/>
        </p:nvCxnSpPr>
        <p:spPr>
          <a:xfrm>
            <a:off x="1784213" y="5085922"/>
            <a:ext cx="1357322" cy="1071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16">
            <a:extLst>
              <a:ext uri="{FF2B5EF4-FFF2-40B4-BE49-F238E27FC236}">
                <a16:creationId xmlns:a16="http://schemas.microsoft.com/office/drawing/2014/main" id="{E71211D9-D665-8E40-B8C4-7179562BB7F7}"/>
              </a:ext>
            </a:extLst>
          </p:cNvPr>
          <p:cNvCxnSpPr/>
          <p:nvPr/>
        </p:nvCxnSpPr>
        <p:spPr>
          <a:xfrm rot="16200000" flipH="1">
            <a:off x="962676" y="4407261"/>
            <a:ext cx="857256" cy="642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19">
            <a:extLst>
              <a:ext uri="{FF2B5EF4-FFF2-40B4-BE49-F238E27FC236}">
                <a16:creationId xmlns:a16="http://schemas.microsoft.com/office/drawing/2014/main" id="{D2A3516D-8483-4548-B3AC-C1FD6FCD75D5}"/>
              </a:ext>
            </a:extLst>
          </p:cNvPr>
          <p:cNvCxnSpPr/>
          <p:nvPr/>
        </p:nvCxnSpPr>
        <p:spPr>
          <a:xfrm flipV="1">
            <a:off x="712643" y="5157360"/>
            <a:ext cx="1071570" cy="714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橢圓 4">
            <a:extLst>
              <a:ext uri="{FF2B5EF4-FFF2-40B4-BE49-F238E27FC236}">
                <a16:creationId xmlns:a16="http://schemas.microsoft.com/office/drawing/2014/main" id="{A64FFCA2-6409-EC4F-90EC-0F1BFFDBAD70}"/>
              </a:ext>
            </a:extLst>
          </p:cNvPr>
          <p:cNvSpPr/>
          <p:nvPr/>
        </p:nvSpPr>
        <p:spPr>
          <a:xfrm>
            <a:off x="855519" y="408579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1" name="橢圓 5">
            <a:extLst>
              <a:ext uri="{FF2B5EF4-FFF2-40B4-BE49-F238E27FC236}">
                <a16:creationId xmlns:a16="http://schemas.microsoft.com/office/drawing/2014/main" id="{FAEE684E-FAC6-6541-AAB5-7E2BC75E5E37}"/>
              </a:ext>
            </a:extLst>
          </p:cNvPr>
          <p:cNvSpPr/>
          <p:nvPr/>
        </p:nvSpPr>
        <p:spPr>
          <a:xfrm>
            <a:off x="1569899" y="494304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12" name="橢圓 6">
            <a:extLst>
              <a:ext uri="{FF2B5EF4-FFF2-40B4-BE49-F238E27FC236}">
                <a16:creationId xmlns:a16="http://schemas.microsoft.com/office/drawing/2014/main" id="{A8C06CFD-1B8A-824E-9E6C-6BC66989F21F}"/>
              </a:ext>
            </a:extLst>
          </p:cNvPr>
          <p:cNvSpPr/>
          <p:nvPr/>
        </p:nvSpPr>
        <p:spPr>
          <a:xfrm>
            <a:off x="2855783" y="408579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3" name="橢圓 7">
            <a:extLst>
              <a:ext uri="{FF2B5EF4-FFF2-40B4-BE49-F238E27FC236}">
                <a16:creationId xmlns:a16="http://schemas.microsoft.com/office/drawing/2014/main" id="{33561B57-3B69-804B-A66F-6DB00989C160}"/>
              </a:ext>
            </a:extLst>
          </p:cNvPr>
          <p:cNvSpPr/>
          <p:nvPr/>
        </p:nvSpPr>
        <p:spPr>
          <a:xfrm>
            <a:off x="498329" y="580030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14" name="橢圓 8">
            <a:extLst>
              <a:ext uri="{FF2B5EF4-FFF2-40B4-BE49-F238E27FC236}">
                <a16:creationId xmlns:a16="http://schemas.microsoft.com/office/drawing/2014/main" id="{9DC20D12-89A3-E648-A8FA-07D22673E703}"/>
              </a:ext>
            </a:extLst>
          </p:cNvPr>
          <p:cNvSpPr/>
          <p:nvPr/>
        </p:nvSpPr>
        <p:spPr>
          <a:xfrm>
            <a:off x="2998659" y="601461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a:t>
            </a:r>
            <a:endParaRPr lang="zh-TW" altLang="en-US" dirty="0"/>
          </a:p>
        </p:txBody>
      </p:sp>
      <p:sp>
        <p:nvSpPr>
          <p:cNvPr id="26" name="TextBox 25">
            <a:extLst>
              <a:ext uri="{FF2B5EF4-FFF2-40B4-BE49-F238E27FC236}">
                <a16:creationId xmlns:a16="http://schemas.microsoft.com/office/drawing/2014/main" id="{EB33C9C3-3DBC-3945-8EDE-FF1178086F9A}"/>
              </a:ext>
            </a:extLst>
          </p:cNvPr>
          <p:cNvSpPr txBox="1"/>
          <p:nvPr/>
        </p:nvSpPr>
        <p:spPr>
          <a:xfrm>
            <a:off x="3355849" y="4810912"/>
            <a:ext cx="1652825" cy="369332"/>
          </a:xfrm>
          <a:prstGeom prst="rect">
            <a:avLst/>
          </a:prstGeom>
          <a:noFill/>
        </p:spPr>
        <p:txBody>
          <a:bodyPr wrap="none" rtlCol="0">
            <a:spAutoFit/>
          </a:bodyPr>
          <a:lstStyle/>
          <a:p>
            <a:r>
              <a:rPr lang="en-US" dirty="0"/>
              <a:t>C is a cut vertex</a:t>
            </a:r>
          </a:p>
        </p:txBody>
      </p:sp>
      <p:cxnSp>
        <p:nvCxnSpPr>
          <p:cNvPr id="27" name="直線接點 10">
            <a:extLst>
              <a:ext uri="{FF2B5EF4-FFF2-40B4-BE49-F238E27FC236}">
                <a16:creationId xmlns:a16="http://schemas.microsoft.com/office/drawing/2014/main" id="{39B8676A-DBE6-AF43-ABFE-975542688FD8}"/>
              </a:ext>
            </a:extLst>
          </p:cNvPr>
          <p:cNvCxnSpPr>
            <a:stCxn id="34" idx="4"/>
            <a:endCxn id="36" idx="0"/>
          </p:cNvCxnSpPr>
          <p:nvPr/>
        </p:nvCxnSpPr>
        <p:spPr>
          <a:xfrm rot="16200000" flipH="1">
            <a:off x="7149588" y="5158765"/>
            <a:ext cx="1568826" cy="142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橢圓 4">
            <a:extLst>
              <a:ext uri="{FF2B5EF4-FFF2-40B4-BE49-F238E27FC236}">
                <a16:creationId xmlns:a16="http://schemas.microsoft.com/office/drawing/2014/main" id="{C372E1E0-0383-EB46-9E78-1EC959265108}"/>
              </a:ext>
            </a:extLst>
          </p:cNvPr>
          <p:cNvSpPr/>
          <p:nvPr/>
        </p:nvSpPr>
        <p:spPr>
          <a:xfrm>
            <a:off x="5682299" y="408579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34" name="橢圓 6">
            <a:extLst>
              <a:ext uri="{FF2B5EF4-FFF2-40B4-BE49-F238E27FC236}">
                <a16:creationId xmlns:a16="http://schemas.microsoft.com/office/drawing/2014/main" id="{79B1D9C6-BF08-8D43-929C-104D74AEDBAF}"/>
              </a:ext>
            </a:extLst>
          </p:cNvPr>
          <p:cNvSpPr/>
          <p:nvPr/>
        </p:nvSpPr>
        <p:spPr>
          <a:xfrm>
            <a:off x="7682563" y="408579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35" name="橢圓 7">
            <a:extLst>
              <a:ext uri="{FF2B5EF4-FFF2-40B4-BE49-F238E27FC236}">
                <a16:creationId xmlns:a16="http://schemas.microsoft.com/office/drawing/2014/main" id="{7345D5FA-BC35-FB48-B1E4-533081A7F18E}"/>
              </a:ext>
            </a:extLst>
          </p:cNvPr>
          <p:cNvSpPr/>
          <p:nvPr/>
        </p:nvSpPr>
        <p:spPr>
          <a:xfrm>
            <a:off x="5325109" y="580030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36" name="橢圓 8">
            <a:extLst>
              <a:ext uri="{FF2B5EF4-FFF2-40B4-BE49-F238E27FC236}">
                <a16:creationId xmlns:a16="http://schemas.microsoft.com/office/drawing/2014/main" id="{C1CECABE-2179-9A48-A643-9C6BB156CA77}"/>
              </a:ext>
            </a:extLst>
          </p:cNvPr>
          <p:cNvSpPr/>
          <p:nvPr/>
        </p:nvSpPr>
        <p:spPr>
          <a:xfrm>
            <a:off x="7825439" y="601461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a:t>
            </a:r>
            <a:endParaRPr lang="zh-TW" altLang="en-US" dirty="0"/>
          </a:p>
        </p:txBody>
      </p:sp>
      <p:cxnSp>
        <p:nvCxnSpPr>
          <p:cNvPr id="37" name="直線單箭頭接點 121">
            <a:extLst>
              <a:ext uri="{FF2B5EF4-FFF2-40B4-BE49-F238E27FC236}">
                <a16:creationId xmlns:a16="http://schemas.microsoft.com/office/drawing/2014/main" id="{02AEB084-EB1B-594D-88EC-687A60558721}"/>
              </a:ext>
            </a:extLst>
          </p:cNvPr>
          <p:cNvCxnSpPr>
            <a:cxnSpLocks/>
          </p:cNvCxnSpPr>
          <p:nvPr/>
        </p:nvCxnSpPr>
        <p:spPr>
          <a:xfrm>
            <a:off x="3497320" y="5296244"/>
            <a:ext cx="157486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9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rgbClr val="FFFF00"/>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7"/>
                                        </p:tgtEl>
                                      </p:cBhvr>
                                    </p:animEffect>
                                    <p:set>
                                      <p:cBhvr>
                                        <p:cTn id="13" dur="1" fill="hold">
                                          <p:stCondLst>
                                            <p:cond delay="1999"/>
                                          </p:stCondLst>
                                        </p:cTn>
                                        <p:tgtEl>
                                          <p:spTgt spid="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9"/>
                                        </p:tgtEl>
                                      </p:cBhvr>
                                    </p:animEffect>
                                    <p:set>
                                      <p:cBhvr>
                                        <p:cTn id="16" dur="1" fill="hold">
                                          <p:stCondLst>
                                            <p:cond delay="19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5"/>
                                        </p:tgtEl>
                                      </p:cBhvr>
                                    </p:animEffect>
                                    <p:set>
                                      <p:cBhvr>
                                        <p:cTn id="25" dur="1" fill="hold">
                                          <p:stCondLst>
                                            <p:cond delay="19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27"/>
                                        </p:tgtEl>
                                      </p:cBhvr>
                                    </p:animEffect>
                                    <p:set>
                                      <p:cBhvr>
                                        <p:cTn id="28" dur="1" fill="hold">
                                          <p:stCondLst>
                                            <p:cond delay="19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80BA4-EC22-2341-9512-EBDA9D664001}"/>
              </a:ext>
            </a:extLst>
          </p:cNvPr>
          <p:cNvSpPr>
            <a:spLocks noGrp="1"/>
          </p:cNvSpPr>
          <p:nvPr>
            <p:ph type="sldNum" sz="quarter" idx="12"/>
          </p:nvPr>
        </p:nvSpPr>
        <p:spPr/>
        <p:txBody>
          <a:bodyPr/>
          <a:lstStyle/>
          <a:p>
            <a:fld id="{4E77BC79-9480-1042-96E1-82B94DA0811E}" type="slidenum">
              <a:rPr lang="en-US" smtClean="0"/>
              <a:t>50</a:t>
            </a:fld>
            <a:endParaRPr lang="en-US"/>
          </a:p>
        </p:txBody>
      </p:sp>
      <p:sp>
        <p:nvSpPr>
          <p:cNvPr id="3" name="Title 2">
            <a:extLst>
              <a:ext uri="{FF2B5EF4-FFF2-40B4-BE49-F238E27FC236}">
                <a16:creationId xmlns:a16="http://schemas.microsoft.com/office/drawing/2014/main" id="{1C0DD3B2-3BA2-4840-B98C-1F06620321C7}"/>
              </a:ext>
            </a:extLst>
          </p:cNvPr>
          <p:cNvSpPr>
            <a:spLocks noGrp="1"/>
          </p:cNvSpPr>
          <p:nvPr>
            <p:ph type="title"/>
          </p:nvPr>
        </p:nvSpPr>
        <p:spPr/>
        <p:txBody>
          <a:bodyPr/>
          <a:lstStyle/>
          <a:p>
            <a:r>
              <a:rPr lang="en-US" dirty="0"/>
              <a:t>Example</a:t>
            </a:r>
          </a:p>
        </p:txBody>
      </p:sp>
      <p:pic>
        <p:nvPicPr>
          <p:cNvPr id="6" name="Picture 5">
            <a:extLst>
              <a:ext uri="{FF2B5EF4-FFF2-40B4-BE49-F238E27FC236}">
                <a16:creationId xmlns:a16="http://schemas.microsoft.com/office/drawing/2014/main" id="{DF4D3B13-C622-464B-B0EE-BC9464A384C4}"/>
              </a:ext>
            </a:extLst>
          </p:cNvPr>
          <p:cNvPicPr>
            <a:picLocks noChangeAspect="1"/>
          </p:cNvPicPr>
          <p:nvPr/>
        </p:nvPicPr>
        <p:blipFill rotWithShape="1">
          <a:blip r:embed="rId2"/>
          <a:srcRect l="50000" t="62761" b="15520"/>
          <a:stretch/>
        </p:blipFill>
        <p:spPr>
          <a:xfrm>
            <a:off x="3808256" y="2743200"/>
            <a:ext cx="4762583" cy="1881514"/>
          </a:xfrm>
          <a:prstGeom prst="rect">
            <a:avLst/>
          </a:prstGeom>
        </p:spPr>
      </p:pic>
      <p:pic>
        <p:nvPicPr>
          <p:cNvPr id="7" name="Picture 6">
            <a:extLst>
              <a:ext uri="{FF2B5EF4-FFF2-40B4-BE49-F238E27FC236}">
                <a16:creationId xmlns:a16="http://schemas.microsoft.com/office/drawing/2014/main" id="{72B50D43-EBD6-BB41-B817-B878A7B7D52C}"/>
              </a:ext>
            </a:extLst>
          </p:cNvPr>
          <p:cNvPicPr>
            <a:picLocks noChangeAspect="1"/>
          </p:cNvPicPr>
          <p:nvPr/>
        </p:nvPicPr>
        <p:blipFill rotWithShape="1">
          <a:blip r:embed="rId3"/>
          <a:srcRect b="12676"/>
          <a:stretch/>
        </p:blipFill>
        <p:spPr>
          <a:xfrm>
            <a:off x="228600" y="2389967"/>
            <a:ext cx="3617194" cy="2375331"/>
          </a:xfrm>
          <a:prstGeom prst="rect">
            <a:avLst/>
          </a:prstGeom>
        </p:spPr>
      </p:pic>
      <p:sp>
        <p:nvSpPr>
          <p:cNvPr id="8" name="TextBox 7">
            <a:extLst>
              <a:ext uri="{FF2B5EF4-FFF2-40B4-BE49-F238E27FC236}">
                <a16:creationId xmlns:a16="http://schemas.microsoft.com/office/drawing/2014/main" id="{B8A33F62-C6CF-6C40-AF5D-D452399025FC}"/>
              </a:ext>
            </a:extLst>
          </p:cNvPr>
          <p:cNvSpPr txBox="1"/>
          <p:nvPr/>
        </p:nvSpPr>
        <p:spPr>
          <a:xfrm>
            <a:off x="628650" y="4938360"/>
            <a:ext cx="7886700" cy="461665"/>
          </a:xfrm>
          <a:prstGeom prst="rect">
            <a:avLst/>
          </a:prstGeom>
          <a:noFill/>
        </p:spPr>
        <p:txBody>
          <a:bodyPr wrap="square" rtlCol="0">
            <a:spAutoFit/>
          </a:bodyPr>
          <a:lstStyle/>
          <a:p>
            <a:pPr algn="ctr"/>
            <a:r>
              <a:rPr lang="en-US" sz="2400" dirty="0"/>
              <a:t>Nothing to relax from v3, done</a:t>
            </a:r>
          </a:p>
        </p:txBody>
      </p:sp>
      <p:sp>
        <p:nvSpPr>
          <p:cNvPr id="4" name="TextBox 3">
            <a:extLst>
              <a:ext uri="{FF2B5EF4-FFF2-40B4-BE49-F238E27FC236}">
                <a16:creationId xmlns:a16="http://schemas.microsoft.com/office/drawing/2014/main" id="{4D347845-450B-B448-87EE-89F7A63EBC7D}"/>
              </a:ext>
            </a:extLst>
          </p:cNvPr>
          <p:cNvSpPr txBox="1"/>
          <p:nvPr/>
        </p:nvSpPr>
        <p:spPr>
          <a:xfrm>
            <a:off x="5003800" y="3021568"/>
            <a:ext cx="4318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01169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68FCA-3786-744C-BB6B-090AD47EE6E2}"/>
              </a:ext>
            </a:extLst>
          </p:cNvPr>
          <p:cNvSpPr>
            <a:spLocks noGrp="1"/>
          </p:cNvSpPr>
          <p:nvPr>
            <p:ph type="sldNum" sz="quarter" idx="12"/>
          </p:nvPr>
        </p:nvSpPr>
        <p:spPr/>
        <p:txBody>
          <a:bodyPr/>
          <a:lstStyle/>
          <a:p>
            <a:fld id="{4E77BC79-9480-1042-96E1-82B94DA0811E}" type="slidenum">
              <a:rPr lang="en-US" smtClean="0"/>
              <a:t>51</a:t>
            </a:fld>
            <a:endParaRPr lang="en-US"/>
          </a:p>
        </p:txBody>
      </p:sp>
      <p:sp>
        <p:nvSpPr>
          <p:cNvPr id="3" name="Title 2">
            <a:extLst>
              <a:ext uri="{FF2B5EF4-FFF2-40B4-BE49-F238E27FC236}">
                <a16:creationId xmlns:a16="http://schemas.microsoft.com/office/drawing/2014/main" id="{B048C33F-8799-E341-A2C1-8B207B4E0AB1}"/>
              </a:ext>
            </a:extLst>
          </p:cNvPr>
          <p:cNvSpPr>
            <a:spLocks noGrp="1"/>
          </p:cNvSpPr>
          <p:nvPr>
            <p:ph type="title"/>
          </p:nvPr>
        </p:nvSpPr>
        <p:spPr/>
        <p:txBody>
          <a:bodyPr/>
          <a:lstStyle/>
          <a:p>
            <a:r>
              <a:rPr lang="en-US" dirty="0"/>
              <a:t>SPFA Properties</a:t>
            </a:r>
          </a:p>
        </p:txBody>
      </p:sp>
      <p:sp>
        <p:nvSpPr>
          <p:cNvPr id="6" name="Content Placeholder 3">
            <a:extLst>
              <a:ext uri="{FF2B5EF4-FFF2-40B4-BE49-F238E27FC236}">
                <a16:creationId xmlns:a16="http://schemas.microsoft.com/office/drawing/2014/main" id="{17A68D66-0F29-164C-A0CF-9E1B8132B5F4}"/>
              </a:ext>
            </a:extLst>
          </p:cNvPr>
          <p:cNvSpPr>
            <a:spLocks noGrp="1"/>
          </p:cNvSpPr>
          <p:nvPr>
            <p:ph idx="1"/>
          </p:nvPr>
        </p:nvSpPr>
        <p:spPr>
          <a:xfrm>
            <a:off x="628650" y="1295944"/>
            <a:ext cx="7886700" cy="4659339"/>
          </a:xfrm>
        </p:spPr>
        <p:txBody>
          <a:bodyPr/>
          <a:lstStyle/>
          <a:p>
            <a:pPr>
              <a:tabLst>
                <a:tab pos="2281238" algn="l"/>
              </a:tabLst>
            </a:pPr>
            <a:r>
              <a:rPr lang="en-US" altLang="zh-TW" sz="2800" dirty="0">
                <a:ea typeface="新細明體" charset="-120"/>
              </a:rPr>
              <a:t>If a vertex is inserted into the queue N times</a:t>
            </a:r>
          </a:p>
          <a:p>
            <a:pPr lvl="1">
              <a:tabLst>
                <a:tab pos="2281238" algn="l"/>
              </a:tabLst>
            </a:pPr>
            <a:r>
              <a:rPr lang="en-US" altLang="zh-TW" dirty="0">
                <a:ea typeface="新細明體" charset="-120"/>
              </a:rPr>
              <a:t>Negative cycle found!</a:t>
            </a:r>
          </a:p>
          <a:p>
            <a:pPr>
              <a:tabLst>
                <a:tab pos="2281238" algn="l"/>
              </a:tabLst>
            </a:pPr>
            <a:r>
              <a:rPr lang="en-US" altLang="zh-TW" dirty="0">
                <a:ea typeface="新細明體" charset="-120"/>
              </a:rPr>
              <a:t>What is the time complexity of SPFA?</a:t>
            </a:r>
          </a:p>
          <a:p>
            <a:pPr>
              <a:tabLst>
                <a:tab pos="2281238" algn="l"/>
              </a:tabLst>
            </a:pPr>
            <a:endParaRPr lang="en-US" altLang="zh-TW" dirty="0">
              <a:ea typeface="新細明體" charset="-120"/>
            </a:endParaRPr>
          </a:p>
          <a:p>
            <a:pPr>
              <a:tabLst>
                <a:tab pos="2281238" algn="l"/>
              </a:tabLst>
            </a:pPr>
            <a:endParaRPr lang="en-US" altLang="zh-TW" dirty="0">
              <a:ea typeface="新細明體" charset="-120"/>
            </a:endParaRPr>
          </a:p>
        </p:txBody>
      </p:sp>
    </p:spTree>
    <p:extLst>
      <p:ext uri="{BB962C8B-B14F-4D97-AF65-F5344CB8AC3E}">
        <p14:creationId xmlns:p14="http://schemas.microsoft.com/office/powerpoint/2010/main" val="7413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632E0-C2BD-B340-B5E1-3234B8458DEE}"/>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BB973F21-9E41-684C-B9D3-5EDCF7CDDCE5}"/>
              </a:ext>
            </a:extLst>
          </p:cNvPr>
          <p:cNvSpPr>
            <a:spLocks noGrp="1"/>
          </p:cNvSpPr>
          <p:nvPr>
            <p:ph type="title"/>
          </p:nvPr>
        </p:nvSpPr>
        <p:spPr/>
        <p:txBody>
          <a:bodyPr/>
          <a:lstStyle/>
          <a:p>
            <a:r>
              <a:rPr lang="en-US" dirty="0"/>
              <a:t>How to Find Cut Vertices?</a:t>
            </a:r>
          </a:p>
        </p:txBody>
      </p:sp>
      <p:sp>
        <p:nvSpPr>
          <p:cNvPr id="4" name="Content Placeholder 3">
            <a:extLst>
              <a:ext uri="{FF2B5EF4-FFF2-40B4-BE49-F238E27FC236}">
                <a16:creationId xmlns:a16="http://schemas.microsoft.com/office/drawing/2014/main" id="{4F3AC986-1F21-8C4F-AEDC-D5115BC6C552}"/>
              </a:ext>
            </a:extLst>
          </p:cNvPr>
          <p:cNvSpPr>
            <a:spLocks noGrp="1"/>
          </p:cNvSpPr>
          <p:nvPr>
            <p:ph idx="1"/>
          </p:nvPr>
        </p:nvSpPr>
        <p:spPr/>
        <p:txBody>
          <a:bodyPr/>
          <a:lstStyle/>
          <a:p>
            <a:r>
              <a:rPr lang="en-US" dirty="0"/>
              <a:t>Brute force?</a:t>
            </a:r>
          </a:p>
          <a:p>
            <a:pPr lvl="1"/>
            <a:r>
              <a:rPr lang="en-US" dirty="0"/>
              <a:t>Enumerate all vertices O(N)</a:t>
            </a:r>
          </a:p>
          <a:p>
            <a:pPr lvl="2"/>
            <a:r>
              <a:rPr lang="en-US" dirty="0"/>
              <a:t>Remove the vertex from the graph</a:t>
            </a:r>
          </a:p>
          <a:p>
            <a:pPr lvl="2"/>
            <a:r>
              <a:rPr lang="en-US" dirty="0"/>
              <a:t>Perform union-and-find algorithms to find the number of sets</a:t>
            </a:r>
          </a:p>
          <a:p>
            <a:pPr lvl="2"/>
            <a:r>
              <a:rPr lang="en-US" dirty="0"/>
              <a:t>If the number of disjoint sets increases, the vertex is a cut</a:t>
            </a:r>
          </a:p>
          <a:p>
            <a:pPr lvl="1"/>
            <a:r>
              <a:rPr lang="en-US" dirty="0"/>
              <a:t>Total time complexity is O(N</a:t>
            </a:r>
            <a:r>
              <a:rPr lang="en-US" baseline="30000" dirty="0"/>
              <a:t>2</a:t>
            </a:r>
            <a:r>
              <a:rPr lang="en-US" dirty="0"/>
              <a:t>logN)</a:t>
            </a:r>
          </a:p>
          <a:p>
            <a:pPr lvl="2"/>
            <a:r>
              <a:rPr lang="en-US" dirty="0"/>
              <a:t>Each union-and-find takes O(</a:t>
            </a:r>
            <a:r>
              <a:rPr lang="en-US" dirty="0" err="1"/>
              <a:t>NlogN</a:t>
            </a:r>
            <a:r>
              <a:rPr lang="en-US" dirty="0"/>
              <a:t>), needs N times</a:t>
            </a:r>
          </a:p>
        </p:txBody>
      </p:sp>
      <p:cxnSp>
        <p:nvCxnSpPr>
          <p:cNvPr id="5" name="直線接點 10">
            <a:extLst>
              <a:ext uri="{FF2B5EF4-FFF2-40B4-BE49-F238E27FC236}">
                <a16:creationId xmlns:a16="http://schemas.microsoft.com/office/drawing/2014/main" id="{CDB69045-CB6F-6A4B-8149-1B4BB46A7F20}"/>
              </a:ext>
            </a:extLst>
          </p:cNvPr>
          <p:cNvCxnSpPr>
            <a:stCxn id="12" idx="4"/>
            <a:endCxn id="14" idx="0"/>
          </p:cNvCxnSpPr>
          <p:nvPr/>
        </p:nvCxnSpPr>
        <p:spPr>
          <a:xfrm rot="16200000" flipH="1">
            <a:off x="2322808" y="5454981"/>
            <a:ext cx="1568826" cy="142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接點 11">
            <a:extLst>
              <a:ext uri="{FF2B5EF4-FFF2-40B4-BE49-F238E27FC236}">
                <a16:creationId xmlns:a16="http://schemas.microsoft.com/office/drawing/2014/main" id="{248184CF-1B27-4E4D-AA22-699D4BEBD09F}"/>
              </a:ext>
            </a:extLst>
          </p:cNvPr>
          <p:cNvCxnSpPr>
            <a:stCxn id="11" idx="7"/>
            <a:endCxn id="12" idx="3"/>
          </p:cNvCxnSpPr>
          <p:nvPr/>
        </p:nvCxnSpPr>
        <p:spPr>
          <a:xfrm rot="5400000" flipH="1" flipV="1">
            <a:off x="2091492" y="4474971"/>
            <a:ext cx="602698" cy="10313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接點 14">
            <a:extLst>
              <a:ext uri="{FF2B5EF4-FFF2-40B4-BE49-F238E27FC236}">
                <a16:creationId xmlns:a16="http://schemas.microsoft.com/office/drawing/2014/main" id="{14E9BD7C-890A-D643-9308-40E6B655F245}"/>
              </a:ext>
            </a:extLst>
          </p:cNvPr>
          <p:cNvCxnSpPr/>
          <p:nvPr/>
        </p:nvCxnSpPr>
        <p:spPr>
          <a:xfrm>
            <a:off x="1784213" y="5382138"/>
            <a:ext cx="1357322" cy="1071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16">
            <a:extLst>
              <a:ext uri="{FF2B5EF4-FFF2-40B4-BE49-F238E27FC236}">
                <a16:creationId xmlns:a16="http://schemas.microsoft.com/office/drawing/2014/main" id="{EE6482F3-22CA-E84B-ADD0-4D911AF88875}"/>
              </a:ext>
            </a:extLst>
          </p:cNvPr>
          <p:cNvCxnSpPr/>
          <p:nvPr/>
        </p:nvCxnSpPr>
        <p:spPr>
          <a:xfrm rot="16200000" flipH="1">
            <a:off x="962676" y="4703477"/>
            <a:ext cx="857256" cy="642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19">
            <a:extLst>
              <a:ext uri="{FF2B5EF4-FFF2-40B4-BE49-F238E27FC236}">
                <a16:creationId xmlns:a16="http://schemas.microsoft.com/office/drawing/2014/main" id="{2B38C731-8DC3-094E-895F-025B91DAAE94}"/>
              </a:ext>
            </a:extLst>
          </p:cNvPr>
          <p:cNvCxnSpPr/>
          <p:nvPr/>
        </p:nvCxnSpPr>
        <p:spPr>
          <a:xfrm flipV="1">
            <a:off x="712643" y="5453576"/>
            <a:ext cx="1071570" cy="714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橢圓 4">
            <a:extLst>
              <a:ext uri="{FF2B5EF4-FFF2-40B4-BE49-F238E27FC236}">
                <a16:creationId xmlns:a16="http://schemas.microsoft.com/office/drawing/2014/main" id="{18065AB3-1CB1-B142-93F8-FA5962AC9F31}"/>
              </a:ext>
            </a:extLst>
          </p:cNvPr>
          <p:cNvSpPr/>
          <p:nvPr/>
        </p:nvSpPr>
        <p:spPr>
          <a:xfrm>
            <a:off x="855519" y="43820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1" name="橢圓 5">
            <a:extLst>
              <a:ext uri="{FF2B5EF4-FFF2-40B4-BE49-F238E27FC236}">
                <a16:creationId xmlns:a16="http://schemas.microsoft.com/office/drawing/2014/main" id="{03298437-CE30-C04E-8005-F9683D88CC51}"/>
              </a:ext>
            </a:extLst>
          </p:cNvPr>
          <p:cNvSpPr/>
          <p:nvPr/>
        </p:nvSpPr>
        <p:spPr>
          <a:xfrm>
            <a:off x="1569899" y="523926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12" name="橢圓 6">
            <a:extLst>
              <a:ext uri="{FF2B5EF4-FFF2-40B4-BE49-F238E27FC236}">
                <a16:creationId xmlns:a16="http://schemas.microsoft.com/office/drawing/2014/main" id="{55E67FED-CDE5-044D-83FD-459C60118DCF}"/>
              </a:ext>
            </a:extLst>
          </p:cNvPr>
          <p:cNvSpPr/>
          <p:nvPr/>
        </p:nvSpPr>
        <p:spPr>
          <a:xfrm>
            <a:off x="2855783" y="43820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3" name="橢圓 7">
            <a:extLst>
              <a:ext uri="{FF2B5EF4-FFF2-40B4-BE49-F238E27FC236}">
                <a16:creationId xmlns:a16="http://schemas.microsoft.com/office/drawing/2014/main" id="{32D288B4-F1B0-FC4E-B203-AF76A6292871}"/>
              </a:ext>
            </a:extLst>
          </p:cNvPr>
          <p:cNvSpPr/>
          <p:nvPr/>
        </p:nvSpPr>
        <p:spPr>
          <a:xfrm>
            <a:off x="498329" y="609651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14" name="橢圓 8">
            <a:extLst>
              <a:ext uri="{FF2B5EF4-FFF2-40B4-BE49-F238E27FC236}">
                <a16:creationId xmlns:a16="http://schemas.microsoft.com/office/drawing/2014/main" id="{E0B6B4B5-9F1A-BD42-9FC4-E9535ED9ECDC}"/>
              </a:ext>
            </a:extLst>
          </p:cNvPr>
          <p:cNvSpPr/>
          <p:nvPr/>
        </p:nvSpPr>
        <p:spPr>
          <a:xfrm>
            <a:off x="2998659" y="631083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a:t>
            </a:r>
            <a:endParaRPr lang="zh-TW" altLang="en-US" dirty="0"/>
          </a:p>
        </p:txBody>
      </p:sp>
      <p:sp>
        <p:nvSpPr>
          <p:cNvPr id="15" name="TextBox 14">
            <a:extLst>
              <a:ext uri="{FF2B5EF4-FFF2-40B4-BE49-F238E27FC236}">
                <a16:creationId xmlns:a16="http://schemas.microsoft.com/office/drawing/2014/main" id="{2A825DF7-793F-084F-B349-FE5C7CB384D0}"/>
              </a:ext>
            </a:extLst>
          </p:cNvPr>
          <p:cNvSpPr txBox="1"/>
          <p:nvPr/>
        </p:nvSpPr>
        <p:spPr>
          <a:xfrm>
            <a:off x="3355849" y="4768354"/>
            <a:ext cx="2343033" cy="646331"/>
          </a:xfrm>
          <a:prstGeom prst="rect">
            <a:avLst/>
          </a:prstGeom>
          <a:noFill/>
        </p:spPr>
        <p:txBody>
          <a:bodyPr wrap="square" rtlCol="0">
            <a:spAutoFit/>
          </a:bodyPr>
          <a:lstStyle/>
          <a:p>
            <a:r>
              <a:rPr lang="en-US" dirty="0"/>
              <a:t>Remove C; set count increases from 1 to 3</a:t>
            </a:r>
          </a:p>
        </p:txBody>
      </p:sp>
      <p:cxnSp>
        <p:nvCxnSpPr>
          <p:cNvPr id="16" name="直線接點 10">
            <a:extLst>
              <a:ext uri="{FF2B5EF4-FFF2-40B4-BE49-F238E27FC236}">
                <a16:creationId xmlns:a16="http://schemas.microsoft.com/office/drawing/2014/main" id="{2F9DA21B-C4F0-1E42-BE53-7DA80A7ADF8F}"/>
              </a:ext>
            </a:extLst>
          </p:cNvPr>
          <p:cNvCxnSpPr>
            <a:stCxn id="18" idx="4"/>
            <a:endCxn id="20" idx="0"/>
          </p:cNvCxnSpPr>
          <p:nvPr/>
        </p:nvCxnSpPr>
        <p:spPr>
          <a:xfrm rot="16200000" flipH="1">
            <a:off x="7149588" y="5454981"/>
            <a:ext cx="1568826" cy="142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橢圓 4">
            <a:extLst>
              <a:ext uri="{FF2B5EF4-FFF2-40B4-BE49-F238E27FC236}">
                <a16:creationId xmlns:a16="http://schemas.microsoft.com/office/drawing/2014/main" id="{2F9597FB-1BF1-F44E-8DA1-9BA0FAB9F19E}"/>
              </a:ext>
            </a:extLst>
          </p:cNvPr>
          <p:cNvSpPr/>
          <p:nvPr/>
        </p:nvSpPr>
        <p:spPr>
          <a:xfrm>
            <a:off x="5682299" y="43820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8" name="橢圓 6">
            <a:extLst>
              <a:ext uri="{FF2B5EF4-FFF2-40B4-BE49-F238E27FC236}">
                <a16:creationId xmlns:a16="http://schemas.microsoft.com/office/drawing/2014/main" id="{423361B1-B5CF-104B-9AC0-1611B19EDF66}"/>
              </a:ext>
            </a:extLst>
          </p:cNvPr>
          <p:cNvSpPr/>
          <p:nvPr/>
        </p:nvSpPr>
        <p:spPr>
          <a:xfrm>
            <a:off x="7682563" y="438200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9" name="橢圓 7">
            <a:extLst>
              <a:ext uri="{FF2B5EF4-FFF2-40B4-BE49-F238E27FC236}">
                <a16:creationId xmlns:a16="http://schemas.microsoft.com/office/drawing/2014/main" id="{34F53347-7A72-0D40-A1B4-46434E7A2B72}"/>
              </a:ext>
            </a:extLst>
          </p:cNvPr>
          <p:cNvSpPr/>
          <p:nvPr/>
        </p:nvSpPr>
        <p:spPr>
          <a:xfrm>
            <a:off x="5325109" y="609651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20" name="橢圓 8">
            <a:extLst>
              <a:ext uri="{FF2B5EF4-FFF2-40B4-BE49-F238E27FC236}">
                <a16:creationId xmlns:a16="http://schemas.microsoft.com/office/drawing/2014/main" id="{76E17499-331F-9440-9C8C-8D2A1304A376}"/>
              </a:ext>
            </a:extLst>
          </p:cNvPr>
          <p:cNvSpPr/>
          <p:nvPr/>
        </p:nvSpPr>
        <p:spPr>
          <a:xfrm>
            <a:off x="7825439" y="631083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a:t>
            </a:r>
            <a:endParaRPr lang="zh-TW" altLang="en-US" dirty="0"/>
          </a:p>
        </p:txBody>
      </p:sp>
      <p:cxnSp>
        <p:nvCxnSpPr>
          <p:cNvPr id="21" name="直線單箭頭接點 121">
            <a:extLst>
              <a:ext uri="{FF2B5EF4-FFF2-40B4-BE49-F238E27FC236}">
                <a16:creationId xmlns:a16="http://schemas.microsoft.com/office/drawing/2014/main" id="{09C51DA1-485C-574B-8C2E-257B3F56E350}"/>
              </a:ext>
            </a:extLst>
          </p:cNvPr>
          <p:cNvCxnSpPr>
            <a:cxnSpLocks/>
          </p:cNvCxnSpPr>
          <p:nvPr/>
        </p:nvCxnSpPr>
        <p:spPr>
          <a:xfrm>
            <a:off x="3497320" y="5592460"/>
            <a:ext cx="157486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25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rgbClr val="FFFF00"/>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7"/>
                                        </p:tgtEl>
                                      </p:cBhvr>
                                    </p:animEffect>
                                    <p:set>
                                      <p:cBhvr>
                                        <p:cTn id="13" dur="1" fill="hold">
                                          <p:stCondLst>
                                            <p:cond delay="1999"/>
                                          </p:stCondLst>
                                        </p:cTn>
                                        <p:tgtEl>
                                          <p:spTgt spid="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9"/>
                                        </p:tgtEl>
                                      </p:cBhvr>
                                    </p:animEffect>
                                    <p:set>
                                      <p:cBhvr>
                                        <p:cTn id="16" dur="1" fill="hold">
                                          <p:stCondLst>
                                            <p:cond delay="19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5"/>
                                        </p:tgtEl>
                                      </p:cBhvr>
                                    </p:animEffect>
                                    <p:set>
                                      <p:cBhvr>
                                        <p:cTn id="25" dur="1" fill="hold">
                                          <p:stCondLst>
                                            <p:cond delay="19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16"/>
                                        </p:tgtEl>
                                      </p:cBhvr>
                                    </p:animEffect>
                                    <p:set>
                                      <p:cBhvr>
                                        <p:cTn id="28" dur="1" fill="hold">
                                          <p:stCondLst>
                                            <p:cond delay="1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F2CFF9-685A-4446-B6CA-1CD458297148}"/>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BEC34903-4A2A-0342-83E6-7F40A9938CFA}"/>
              </a:ext>
            </a:extLst>
          </p:cNvPr>
          <p:cNvSpPr>
            <a:spLocks noGrp="1"/>
          </p:cNvSpPr>
          <p:nvPr>
            <p:ph type="title"/>
          </p:nvPr>
        </p:nvSpPr>
        <p:spPr/>
        <p:txBody>
          <a:bodyPr/>
          <a:lstStyle/>
          <a:p>
            <a:r>
              <a:rPr lang="en-US" dirty="0"/>
              <a:t>DFS can Do This for us More Efficiently</a:t>
            </a:r>
          </a:p>
        </p:txBody>
      </p:sp>
      <p:sp>
        <p:nvSpPr>
          <p:cNvPr id="4" name="Content Placeholder 3">
            <a:extLst>
              <a:ext uri="{FF2B5EF4-FFF2-40B4-BE49-F238E27FC236}">
                <a16:creationId xmlns:a16="http://schemas.microsoft.com/office/drawing/2014/main" id="{4573AECC-C86D-BE42-8F28-BFEC4918A959}"/>
              </a:ext>
            </a:extLst>
          </p:cNvPr>
          <p:cNvSpPr>
            <a:spLocks noGrp="1"/>
          </p:cNvSpPr>
          <p:nvPr>
            <p:ph idx="1"/>
          </p:nvPr>
        </p:nvSpPr>
        <p:spPr>
          <a:xfrm>
            <a:off x="628650" y="1295945"/>
            <a:ext cx="7886700" cy="1672494"/>
          </a:xfrm>
        </p:spPr>
        <p:txBody>
          <a:bodyPr/>
          <a:lstStyle/>
          <a:p>
            <a:r>
              <a:rPr lang="en-US" dirty="0"/>
              <a:t>We have two edge types during DFS</a:t>
            </a:r>
          </a:p>
          <a:p>
            <a:pPr lvl="1"/>
            <a:r>
              <a:rPr lang="en-US" dirty="0"/>
              <a:t>Forward edge </a:t>
            </a:r>
            <a:r>
              <a:rPr lang="en-US" dirty="0" err="1"/>
              <a:t>u</a:t>
            </a:r>
            <a:r>
              <a:rPr lang="en-US" dirty="0" err="1">
                <a:sym typeface="Wingdings" pitchFamily="2" charset="2"/>
              </a:rPr>
              <a:t>v</a:t>
            </a:r>
            <a:r>
              <a:rPr lang="en-US" dirty="0">
                <a:sym typeface="Wingdings" pitchFamily="2" charset="2"/>
              </a:rPr>
              <a:t>, v is not visited</a:t>
            </a:r>
            <a:endParaRPr lang="en-US" dirty="0"/>
          </a:p>
          <a:p>
            <a:pPr lvl="1"/>
            <a:r>
              <a:rPr lang="en-US" dirty="0"/>
              <a:t>Backward edge </a:t>
            </a:r>
            <a:r>
              <a:rPr lang="en-US" dirty="0" err="1"/>
              <a:t>u</a:t>
            </a:r>
            <a:r>
              <a:rPr lang="en-US" dirty="0" err="1">
                <a:sym typeface="Wingdings" pitchFamily="2" charset="2"/>
              </a:rPr>
              <a:t>v</a:t>
            </a:r>
            <a:r>
              <a:rPr lang="en-US" dirty="0">
                <a:sym typeface="Wingdings" pitchFamily="2" charset="2"/>
              </a:rPr>
              <a:t>, v is visited (except parent)</a:t>
            </a:r>
            <a:endParaRPr lang="en-US" dirty="0"/>
          </a:p>
        </p:txBody>
      </p:sp>
      <p:grpSp>
        <p:nvGrpSpPr>
          <p:cNvPr id="5" name="Group 59">
            <a:extLst>
              <a:ext uri="{FF2B5EF4-FFF2-40B4-BE49-F238E27FC236}">
                <a16:creationId xmlns:a16="http://schemas.microsoft.com/office/drawing/2014/main" id="{EC5F3615-427A-9746-AE48-CE4119CDF734}"/>
              </a:ext>
            </a:extLst>
          </p:cNvPr>
          <p:cNvGrpSpPr>
            <a:grpSpLocks/>
          </p:cNvGrpSpPr>
          <p:nvPr/>
        </p:nvGrpSpPr>
        <p:grpSpPr bwMode="auto">
          <a:xfrm>
            <a:off x="214282" y="3267232"/>
            <a:ext cx="2317738" cy="1941515"/>
            <a:chOff x="567" y="1253"/>
            <a:chExt cx="2041" cy="1769"/>
          </a:xfrm>
        </p:grpSpPr>
        <p:sp>
          <p:nvSpPr>
            <p:cNvPr id="6" name="Line 40">
              <a:extLst>
                <a:ext uri="{FF2B5EF4-FFF2-40B4-BE49-F238E27FC236}">
                  <a16:creationId xmlns:a16="http://schemas.microsoft.com/office/drawing/2014/main" id="{5818F032-7F25-0442-89DE-E28C38151AE7}"/>
                </a:ext>
              </a:extLst>
            </p:cNvPr>
            <p:cNvSpPr>
              <a:spLocks noChangeShapeType="1"/>
            </p:cNvSpPr>
            <p:nvPr/>
          </p:nvSpPr>
          <p:spPr bwMode="auto">
            <a:xfrm>
              <a:off x="1973" y="1888"/>
              <a:ext cx="0" cy="998"/>
            </a:xfrm>
            <a:prstGeom prst="line">
              <a:avLst/>
            </a:prstGeom>
            <a:noFill/>
            <a:ln w="38100">
              <a:solidFill>
                <a:schemeClr val="tx1"/>
              </a:solidFill>
              <a:round/>
              <a:headEnd/>
              <a:tailEnd/>
            </a:ln>
            <a:effectLst/>
          </p:spPr>
          <p:txBody>
            <a:bodyPr/>
            <a:lstStyle/>
            <a:p>
              <a:endParaRPr lang="zh-TW" altLang="en-US"/>
            </a:p>
          </p:txBody>
        </p:sp>
        <p:sp>
          <p:nvSpPr>
            <p:cNvPr id="7" name="Line 19">
              <a:extLst>
                <a:ext uri="{FF2B5EF4-FFF2-40B4-BE49-F238E27FC236}">
                  <a16:creationId xmlns:a16="http://schemas.microsoft.com/office/drawing/2014/main" id="{D561E4DE-DC9E-A047-ABFF-EAC7419640C6}"/>
                </a:ext>
              </a:extLst>
            </p:cNvPr>
            <p:cNvSpPr>
              <a:spLocks noChangeShapeType="1"/>
            </p:cNvSpPr>
            <p:nvPr/>
          </p:nvSpPr>
          <p:spPr bwMode="auto">
            <a:xfrm flipH="1">
              <a:off x="1247" y="2387"/>
              <a:ext cx="499" cy="0"/>
            </a:xfrm>
            <a:prstGeom prst="line">
              <a:avLst/>
            </a:prstGeom>
            <a:noFill/>
            <a:ln w="38100">
              <a:solidFill>
                <a:schemeClr val="tx1"/>
              </a:solidFill>
              <a:round/>
              <a:headEnd/>
              <a:tailEnd/>
            </a:ln>
            <a:effectLst/>
          </p:spPr>
          <p:txBody>
            <a:bodyPr/>
            <a:lstStyle/>
            <a:p>
              <a:endParaRPr lang="zh-TW" altLang="en-US"/>
            </a:p>
          </p:txBody>
        </p:sp>
        <p:sp>
          <p:nvSpPr>
            <p:cNvPr id="8" name="Line 14">
              <a:extLst>
                <a:ext uri="{FF2B5EF4-FFF2-40B4-BE49-F238E27FC236}">
                  <a16:creationId xmlns:a16="http://schemas.microsoft.com/office/drawing/2014/main" id="{27F5AA17-AF89-F64B-8720-72FC2B028FC1}"/>
                </a:ext>
              </a:extLst>
            </p:cNvPr>
            <p:cNvSpPr>
              <a:spLocks noChangeShapeType="1"/>
            </p:cNvSpPr>
            <p:nvPr/>
          </p:nvSpPr>
          <p:spPr bwMode="auto">
            <a:xfrm>
              <a:off x="975" y="1389"/>
              <a:ext cx="0" cy="544"/>
            </a:xfrm>
            <a:prstGeom prst="line">
              <a:avLst/>
            </a:prstGeom>
            <a:noFill/>
            <a:ln w="38100">
              <a:solidFill>
                <a:schemeClr val="tx1"/>
              </a:solidFill>
              <a:round/>
              <a:headEnd/>
              <a:tailEnd/>
            </a:ln>
            <a:effectLst/>
          </p:spPr>
          <p:txBody>
            <a:bodyPr/>
            <a:lstStyle/>
            <a:p>
              <a:endParaRPr lang="zh-TW" altLang="en-US"/>
            </a:p>
          </p:txBody>
        </p:sp>
        <p:sp>
          <p:nvSpPr>
            <p:cNvPr id="9" name="Line 15">
              <a:extLst>
                <a:ext uri="{FF2B5EF4-FFF2-40B4-BE49-F238E27FC236}">
                  <a16:creationId xmlns:a16="http://schemas.microsoft.com/office/drawing/2014/main" id="{7CBD34C0-2D8C-BB43-9D08-791B5961EAD2}"/>
                </a:ext>
              </a:extLst>
            </p:cNvPr>
            <p:cNvSpPr>
              <a:spLocks noChangeShapeType="1"/>
            </p:cNvSpPr>
            <p:nvPr/>
          </p:nvSpPr>
          <p:spPr bwMode="auto">
            <a:xfrm flipH="1">
              <a:off x="703" y="1888"/>
              <a:ext cx="272" cy="499"/>
            </a:xfrm>
            <a:prstGeom prst="line">
              <a:avLst/>
            </a:prstGeom>
            <a:noFill/>
            <a:ln w="38100">
              <a:solidFill>
                <a:schemeClr val="tx1"/>
              </a:solidFill>
              <a:round/>
              <a:headEnd/>
              <a:tailEnd/>
            </a:ln>
            <a:effectLst/>
          </p:spPr>
          <p:txBody>
            <a:bodyPr/>
            <a:lstStyle/>
            <a:p>
              <a:endParaRPr lang="zh-TW" altLang="en-US"/>
            </a:p>
          </p:txBody>
        </p:sp>
        <p:sp>
          <p:nvSpPr>
            <p:cNvPr id="10" name="Line 16">
              <a:extLst>
                <a:ext uri="{FF2B5EF4-FFF2-40B4-BE49-F238E27FC236}">
                  <a16:creationId xmlns:a16="http://schemas.microsoft.com/office/drawing/2014/main" id="{BC1E3D8C-8801-2749-BEE5-B2DC334745CE}"/>
                </a:ext>
              </a:extLst>
            </p:cNvPr>
            <p:cNvSpPr>
              <a:spLocks noChangeShapeType="1"/>
            </p:cNvSpPr>
            <p:nvPr/>
          </p:nvSpPr>
          <p:spPr bwMode="auto">
            <a:xfrm>
              <a:off x="975" y="1888"/>
              <a:ext cx="272" cy="499"/>
            </a:xfrm>
            <a:prstGeom prst="line">
              <a:avLst/>
            </a:prstGeom>
            <a:noFill/>
            <a:ln w="38100">
              <a:solidFill>
                <a:schemeClr val="tx1"/>
              </a:solidFill>
              <a:round/>
              <a:headEnd/>
              <a:tailEnd/>
            </a:ln>
            <a:effectLst/>
          </p:spPr>
          <p:txBody>
            <a:bodyPr/>
            <a:lstStyle/>
            <a:p>
              <a:endParaRPr lang="zh-TW" altLang="en-US"/>
            </a:p>
          </p:txBody>
        </p:sp>
        <p:sp>
          <p:nvSpPr>
            <p:cNvPr id="11" name="Line 17">
              <a:extLst>
                <a:ext uri="{FF2B5EF4-FFF2-40B4-BE49-F238E27FC236}">
                  <a16:creationId xmlns:a16="http://schemas.microsoft.com/office/drawing/2014/main" id="{8143A143-D5DE-3846-B3D0-11FF0EDFC983}"/>
                </a:ext>
              </a:extLst>
            </p:cNvPr>
            <p:cNvSpPr>
              <a:spLocks noChangeShapeType="1"/>
            </p:cNvSpPr>
            <p:nvPr/>
          </p:nvSpPr>
          <p:spPr bwMode="auto">
            <a:xfrm>
              <a:off x="703" y="2387"/>
              <a:ext cx="317" cy="499"/>
            </a:xfrm>
            <a:prstGeom prst="line">
              <a:avLst/>
            </a:prstGeom>
            <a:noFill/>
            <a:ln w="38100">
              <a:solidFill>
                <a:schemeClr val="tx1"/>
              </a:solidFill>
              <a:round/>
              <a:headEnd/>
              <a:tailEnd/>
            </a:ln>
            <a:effectLst/>
          </p:spPr>
          <p:txBody>
            <a:bodyPr/>
            <a:lstStyle/>
            <a:p>
              <a:endParaRPr lang="zh-TW" altLang="en-US"/>
            </a:p>
          </p:txBody>
        </p:sp>
        <p:sp>
          <p:nvSpPr>
            <p:cNvPr id="12" name="Line 20">
              <a:extLst>
                <a:ext uri="{FF2B5EF4-FFF2-40B4-BE49-F238E27FC236}">
                  <a16:creationId xmlns:a16="http://schemas.microsoft.com/office/drawing/2014/main" id="{4D1A2B78-4B45-B049-A7BB-6B8BC7DD378C}"/>
                </a:ext>
              </a:extLst>
            </p:cNvPr>
            <p:cNvSpPr>
              <a:spLocks noChangeShapeType="1"/>
            </p:cNvSpPr>
            <p:nvPr/>
          </p:nvSpPr>
          <p:spPr bwMode="auto">
            <a:xfrm flipH="1" flipV="1">
              <a:off x="1746" y="2341"/>
              <a:ext cx="227" cy="545"/>
            </a:xfrm>
            <a:prstGeom prst="line">
              <a:avLst/>
            </a:prstGeom>
            <a:noFill/>
            <a:ln w="38100">
              <a:solidFill>
                <a:schemeClr val="tx1"/>
              </a:solidFill>
              <a:round/>
              <a:headEnd/>
              <a:tailEnd/>
            </a:ln>
            <a:effectLst/>
          </p:spPr>
          <p:txBody>
            <a:bodyPr/>
            <a:lstStyle/>
            <a:p>
              <a:endParaRPr lang="zh-TW" altLang="en-US"/>
            </a:p>
          </p:txBody>
        </p:sp>
        <p:sp>
          <p:nvSpPr>
            <p:cNvPr id="13" name="Line 22">
              <a:extLst>
                <a:ext uri="{FF2B5EF4-FFF2-40B4-BE49-F238E27FC236}">
                  <a16:creationId xmlns:a16="http://schemas.microsoft.com/office/drawing/2014/main" id="{1A72F431-65B7-2B45-81A1-0D9EBAE8FC19}"/>
                </a:ext>
              </a:extLst>
            </p:cNvPr>
            <p:cNvSpPr>
              <a:spLocks noChangeShapeType="1"/>
            </p:cNvSpPr>
            <p:nvPr/>
          </p:nvSpPr>
          <p:spPr bwMode="auto">
            <a:xfrm>
              <a:off x="1973" y="1389"/>
              <a:ext cx="0" cy="544"/>
            </a:xfrm>
            <a:prstGeom prst="line">
              <a:avLst/>
            </a:prstGeom>
            <a:noFill/>
            <a:ln w="38100">
              <a:solidFill>
                <a:schemeClr val="tx1"/>
              </a:solidFill>
              <a:round/>
              <a:headEnd/>
              <a:tailEnd/>
            </a:ln>
            <a:effectLst/>
          </p:spPr>
          <p:txBody>
            <a:bodyPr/>
            <a:lstStyle/>
            <a:p>
              <a:endParaRPr lang="zh-TW" altLang="en-US"/>
            </a:p>
          </p:txBody>
        </p:sp>
        <p:sp>
          <p:nvSpPr>
            <p:cNvPr id="14" name="Line 23">
              <a:extLst>
                <a:ext uri="{FF2B5EF4-FFF2-40B4-BE49-F238E27FC236}">
                  <a16:creationId xmlns:a16="http://schemas.microsoft.com/office/drawing/2014/main" id="{103E732A-26E5-DB41-A1F1-03537197E504}"/>
                </a:ext>
              </a:extLst>
            </p:cNvPr>
            <p:cNvSpPr>
              <a:spLocks noChangeShapeType="1"/>
            </p:cNvSpPr>
            <p:nvPr/>
          </p:nvSpPr>
          <p:spPr bwMode="auto">
            <a:xfrm flipH="1">
              <a:off x="1973" y="1389"/>
              <a:ext cx="499" cy="499"/>
            </a:xfrm>
            <a:prstGeom prst="line">
              <a:avLst/>
            </a:prstGeom>
            <a:noFill/>
            <a:ln w="38100">
              <a:solidFill>
                <a:schemeClr val="tx1"/>
              </a:solidFill>
              <a:round/>
              <a:headEnd/>
              <a:tailEnd/>
            </a:ln>
            <a:effectLst/>
          </p:spPr>
          <p:txBody>
            <a:bodyPr/>
            <a:lstStyle/>
            <a:p>
              <a:endParaRPr lang="zh-TW" altLang="en-US"/>
            </a:p>
          </p:txBody>
        </p:sp>
        <p:sp>
          <p:nvSpPr>
            <p:cNvPr id="15" name="Line 18">
              <a:extLst>
                <a:ext uri="{FF2B5EF4-FFF2-40B4-BE49-F238E27FC236}">
                  <a16:creationId xmlns:a16="http://schemas.microsoft.com/office/drawing/2014/main" id="{EF275455-9BF3-2441-A338-7114E3BD1BF1}"/>
                </a:ext>
              </a:extLst>
            </p:cNvPr>
            <p:cNvSpPr>
              <a:spLocks noChangeShapeType="1"/>
            </p:cNvSpPr>
            <p:nvPr/>
          </p:nvSpPr>
          <p:spPr bwMode="auto">
            <a:xfrm flipH="1">
              <a:off x="1020" y="2387"/>
              <a:ext cx="227" cy="499"/>
            </a:xfrm>
            <a:prstGeom prst="line">
              <a:avLst/>
            </a:prstGeom>
            <a:noFill/>
            <a:ln w="38100">
              <a:solidFill>
                <a:schemeClr val="tx1"/>
              </a:solidFill>
              <a:round/>
              <a:headEnd/>
              <a:tailEnd/>
            </a:ln>
            <a:effectLst/>
          </p:spPr>
          <p:txBody>
            <a:bodyPr/>
            <a:lstStyle/>
            <a:p>
              <a:endParaRPr lang="zh-TW" altLang="en-US"/>
            </a:p>
          </p:txBody>
        </p:sp>
        <p:sp>
          <p:nvSpPr>
            <p:cNvPr id="16" name="Line 21">
              <a:extLst>
                <a:ext uri="{FF2B5EF4-FFF2-40B4-BE49-F238E27FC236}">
                  <a16:creationId xmlns:a16="http://schemas.microsoft.com/office/drawing/2014/main" id="{FDD195D5-1B46-0E4D-8002-C920FBD05D67}"/>
                </a:ext>
              </a:extLst>
            </p:cNvPr>
            <p:cNvSpPr>
              <a:spLocks noChangeShapeType="1"/>
            </p:cNvSpPr>
            <p:nvPr/>
          </p:nvSpPr>
          <p:spPr bwMode="auto">
            <a:xfrm flipH="1">
              <a:off x="1746" y="1933"/>
              <a:ext cx="227" cy="408"/>
            </a:xfrm>
            <a:prstGeom prst="line">
              <a:avLst/>
            </a:prstGeom>
            <a:noFill/>
            <a:ln w="38100">
              <a:solidFill>
                <a:schemeClr val="tx1"/>
              </a:solidFill>
              <a:round/>
              <a:headEnd/>
              <a:tailEnd/>
            </a:ln>
            <a:effectLst/>
          </p:spPr>
          <p:txBody>
            <a:bodyPr/>
            <a:lstStyle/>
            <a:p>
              <a:endParaRPr lang="zh-TW" altLang="en-US"/>
            </a:p>
          </p:txBody>
        </p:sp>
        <p:sp>
          <p:nvSpPr>
            <p:cNvPr id="17" name="Oval 4">
              <a:extLst>
                <a:ext uri="{FF2B5EF4-FFF2-40B4-BE49-F238E27FC236}">
                  <a16:creationId xmlns:a16="http://schemas.microsoft.com/office/drawing/2014/main" id="{89EA780D-B29E-9F49-B3F5-1244905AD3E9}"/>
                </a:ext>
              </a:extLst>
            </p:cNvPr>
            <p:cNvSpPr>
              <a:spLocks noChangeArrowheads="1"/>
            </p:cNvSpPr>
            <p:nvPr/>
          </p:nvSpPr>
          <p:spPr bwMode="auto">
            <a:xfrm>
              <a:off x="839"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5">
              <a:extLst>
                <a:ext uri="{FF2B5EF4-FFF2-40B4-BE49-F238E27FC236}">
                  <a16:creationId xmlns:a16="http://schemas.microsoft.com/office/drawing/2014/main" id="{DA6DE3F0-2063-504B-A42D-4660AB6604BA}"/>
                </a:ext>
              </a:extLst>
            </p:cNvPr>
            <p:cNvSpPr>
              <a:spLocks noChangeArrowheads="1"/>
            </p:cNvSpPr>
            <p:nvPr/>
          </p:nvSpPr>
          <p:spPr bwMode="auto">
            <a:xfrm>
              <a:off x="839"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6">
              <a:extLst>
                <a:ext uri="{FF2B5EF4-FFF2-40B4-BE49-F238E27FC236}">
                  <a16:creationId xmlns:a16="http://schemas.microsoft.com/office/drawing/2014/main" id="{FA4D095C-46DF-2040-8BEA-0EE19E86CADB}"/>
                </a:ext>
              </a:extLst>
            </p:cNvPr>
            <p:cNvSpPr>
              <a:spLocks noChangeArrowheads="1"/>
            </p:cNvSpPr>
            <p:nvPr/>
          </p:nvSpPr>
          <p:spPr bwMode="auto">
            <a:xfrm>
              <a:off x="567"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7">
              <a:extLst>
                <a:ext uri="{FF2B5EF4-FFF2-40B4-BE49-F238E27FC236}">
                  <a16:creationId xmlns:a16="http://schemas.microsoft.com/office/drawing/2014/main" id="{96068BC3-ECA1-EA45-BA4E-A761CD3BC654}"/>
                </a:ext>
              </a:extLst>
            </p:cNvPr>
            <p:cNvSpPr>
              <a:spLocks noChangeArrowheads="1"/>
            </p:cNvSpPr>
            <p:nvPr/>
          </p:nvSpPr>
          <p:spPr bwMode="auto">
            <a:xfrm>
              <a:off x="1111"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8">
              <a:extLst>
                <a:ext uri="{FF2B5EF4-FFF2-40B4-BE49-F238E27FC236}">
                  <a16:creationId xmlns:a16="http://schemas.microsoft.com/office/drawing/2014/main" id="{B930347E-8921-2842-BB75-651613B56426}"/>
                </a:ext>
              </a:extLst>
            </p:cNvPr>
            <p:cNvSpPr>
              <a:spLocks noChangeArrowheads="1"/>
            </p:cNvSpPr>
            <p:nvPr/>
          </p:nvSpPr>
          <p:spPr bwMode="auto">
            <a:xfrm>
              <a:off x="839"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9">
              <a:extLst>
                <a:ext uri="{FF2B5EF4-FFF2-40B4-BE49-F238E27FC236}">
                  <a16:creationId xmlns:a16="http://schemas.microsoft.com/office/drawing/2014/main" id="{B461EA25-0288-7B4A-9CA2-9267193AB66B}"/>
                </a:ext>
              </a:extLst>
            </p:cNvPr>
            <p:cNvSpPr>
              <a:spLocks noChangeArrowheads="1"/>
            </p:cNvSpPr>
            <p:nvPr/>
          </p:nvSpPr>
          <p:spPr bwMode="auto">
            <a:xfrm>
              <a:off x="1610"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10">
              <a:extLst>
                <a:ext uri="{FF2B5EF4-FFF2-40B4-BE49-F238E27FC236}">
                  <a16:creationId xmlns:a16="http://schemas.microsoft.com/office/drawing/2014/main" id="{33B4BA75-35B4-DE4F-A7C8-392692208A58}"/>
                </a:ext>
              </a:extLst>
            </p:cNvPr>
            <p:cNvSpPr>
              <a:spLocks noChangeArrowheads="1"/>
            </p:cNvSpPr>
            <p:nvPr/>
          </p:nvSpPr>
          <p:spPr bwMode="auto">
            <a:xfrm>
              <a:off x="1837"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11">
              <a:extLst>
                <a:ext uri="{FF2B5EF4-FFF2-40B4-BE49-F238E27FC236}">
                  <a16:creationId xmlns:a16="http://schemas.microsoft.com/office/drawing/2014/main" id="{FB2D2C41-D74B-9348-927B-7A44BAC934F7}"/>
                </a:ext>
              </a:extLst>
            </p:cNvPr>
            <p:cNvSpPr>
              <a:spLocks noChangeArrowheads="1"/>
            </p:cNvSpPr>
            <p:nvPr/>
          </p:nvSpPr>
          <p:spPr bwMode="auto">
            <a:xfrm>
              <a:off x="1837"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12">
              <a:extLst>
                <a:ext uri="{FF2B5EF4-FFF2-40B4-BE49-F238E27FC236}">
                  <a16:creationId xmlns:a16="http://schemas.microsoft.com/office/drawing/2014/main" id="{19CCB755-C88D-ED4E-8425-7A7AD735B93C}"/>
                </a:ext>
              </a:extLst>
            </p:cNvPr>
            <p:cNvSpPr>
              <a:spLocks noChangeArrowheads="1"/>
            </p:cNvSpPr>
            <p:nvPr/>
          </p:nvSpPr>
          <p:spPr bwMode="auto">
            <a:xfrm>
              <a:off x="1837"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13">
              <a:extLst>
                <a:ext uri="{FF2B5EF4-FFF2-40B4-BE49-F238E27FC236}">
                  <a16:creationId xmlns:a16="http://schemas.microsoft.com/office/drawing/2014/main" id="{AEAC5F66-F175-2F49-9D14-7C0C8B7E9108}"/>
                </a:ext>
              </a:extLst>
            </p:cNvPr>
            <p:cNvSpPr>
              <a:spLocks noChangeArrowheads="1"/>
            </p:cNvSpPr>
            <p:nvPr/>
          </p:nvSpPr>
          <p:spPr bwMode="auto">
            <a:xfrm>
              <a:off x="2336"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grpSp>
      <p:sp>
        <p:nvSpPr>
          <p:cNvPr id="28" name="TextBox 27">
            <a:extLst>
              <a:ext uri="{FF2B5EF4-FFF2-40B4-BE49-F238E27FC236}">
                <a16:creationId xmlns:a16="http://schemas.microsoft.com/office/drawing/2014/main" id="{D1A8D426-9B61-334B-BFAB-3A52FFBBC1D4}"/>
              </a:ext>
            </a:extLst>
          </p:cNvPr>
          <p:cNvSpPr txBox="1"/>
          <p:nvPr/>
        </p:nvSpPr>
        <p:spPr>
          <a:xfrm>
            <a:off x="278209" y="5382458"/>
            <a:ext cx="1772858" cy="369332"/>
          </a:xfrm>
          <a:prstGeom prst="rect">
            <a:avLst/>
          </a:prstGeom>
          <a:noFill/>
        </p:spPr>
        <p:txBody>
          <a:bodyPr wrap="none" rtlCol="0">
            <a:spAutoFit/>
          </a:bodyPr>
          <a:lstStyle/>
          <a:p>
            <a:r>
              <a:rPr lang="en-US" dirty="0"/>
              <a:t>Let’s start from 3</a:t>
            </a:r>
          </a:p>
        </p:txBody>
      </p:sp>
    </p:spTree>
    <p:extLst>
      <p:ext uri="{BB962C8B-B14F-4D97-AF65-F5344CB8AC3E}">
        <p14:creationId xmlns:p14="http://schemas.microsoft.com/office/powerpoint/2010/main" val="3621417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F2CFF9-685A-4446-B6CA-1CD458297148}"/>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BEC34903-4A2A-0342-83E6-7F40A9938CFA}"/>
              </a:ext>
            </a:extLst>
          </p:cNvPr>
          <p:cNvSpPr>
            <a:spLocks noGrp="1"/>
          </p:cNvSpPr>
          <p:nvPr>
            <p:ph type="title"/>
          </p:nvPr>
        </p:nvSpPr>
        <p:spPr/>
        <p:txBody>
          <a:bodyPr/>
          <a:lstStyle/>
          <a:p>
            <a:r>
              <a:rPr lang="en-US" dirty="0"/>
              <a:t>DFS can Do this for us </a:t>
            </a:r>
          </a:p>
        </p:txBody>
      </p:sp>
      <p:sp>
        <p:nvSpPr>
          <p:cNvPr id="4" name="Content Placeholder 3">
            <a:extLst>
              <a:ext uri="{FF2B5EF4-FFF2-40B4-BE49-F238E27FC236}">
                <a16:creationId xmlns:a16="http://schemas.microsoft.com/office/drawing/2014/main" id="{4573AECC-C86D-BE42-8F28-BFEC4918A959}"/>
              </a:ext>
            </a:extLst>
          </p:cNvPr>
          <p:cNvSpPr>
            <a:spLocks noGrp="1"/>
          </p:cNvSpPr>
          <p:nvPr>
            <p:ph idx="1"/>
          </p:nvPr>
        </p:nvSpPr>
        <p:spPr>
          <a:xfrm>
            <a:off x="628650" y="1295945"/>
            <a:ext cx="7886700" cy="1672494"/>
          </a:xfrm>
        </p:spPr>
        <p:txBody>
          <a:bodyPr/>
          <a:lstStyle/>
          <a:p>
            <a:r>
              <a:rPr lang="en-US" dirty="0"/>
              <a:t>We have two edge type during DFS</a:t>
            </a:r>
          </a:p>
          <a:p>
            <a:pPr lvl="1"/>
            <a:r>
              <a:rPr lang="en-US" dirty="0"/>
              <a:t>Forward edge </a:t>
            </a:r>
            <a:r>
              <a:rPr lang="en-US" dirty="0" err="1"/>
              <a:t>u</a:t>
            </a:r>
            <a:r>
              <a:rPr lang="en-US" dirty="0" err="1">
                <a:sym typeface="Wingdings" pitchFamily="2" charset="2"/>
              </a:rPr>
              <a:t>v</a:t>
            </a:r>
            <a:r>
              <a:rPr lang="en-US" dirty="0">
                <a:sym typeface="Wingdings" pitchFamily="2" charset="2"/>
              </a:rPr>
              <a:t>, v is not visited</a:t>
            </a:r>
            <a:endParaRPr lang="en-US" dirty="0"/>
          </a:p>
          <a:p>
            <a:pPr lvl="1"/>
            <a:r>
              <a:rPr lang="en-US" dirty="0"/>
              <a:t>Backward edge </a:t>
            </a:r>
            <a:r>
              <a:rPr lang="en-US" dirty="0" err="1"/>
              <a:t>u</a:t>
            </a:r>
            <a:r>
              <a:rPr lang="en-US" dirty="0" err="1">
                <a:sym typeface="Wingdings" pitchFamily="2" charset="2"/>
              </a:rPr>
              <a:t>v</a:t>
            </a:r>
            <a:r>
              <a:rPr lang="en-US" dirty="0">
                <a:sym typeface="Wingdings" pitchFamily="2" charset="2"/>
              </a:rPr>
              <a:t>, v is visited</a:t>
            </a:r>
            <a:endParaRPr lang="en-US" dirty="0"/>
          </a:p>
        </p:txBody>
      </p:sp>
      <p:grpSp>
        <p:nvGrpSpPr>
          <p:cNvPr id="5" name="Group 59">
            <a:extLst>
              <a:ext uri="{FF2B5EF4-FFF2-40B4-BE49-F238E27FC236}">
                <a16:creationId xmlns:a16="http://schemas.microsoft.com/office/drawing/2014/main" id="{EC5F3615-427A-9746-AE48-CE4119CDF734}"/>
              </a:ext>
            </a:extLst>
          </p:cNvPr>
          <p:cNvGrpSpPr>
            <a:grpSpLocks/>
          </p:cNvGrpSpPr>
          <p:nvPr/>
        </p:nvGrpSpPr>
        <p:grpSpPr bwMode="auto">
          <a:xfrm>
            <a:off x="214282" y="3267232"/>
            <a:ext cx="2317738" cy="1941515"/>
            <a:chOff x="567" y="1253"/>
            <a:chExt cx="2041" cy="1769"/>
          </a:xfrm>
        </p:grpSpPr>
        <p:sp>
          <p:nvSpPr>
            <p:cNvPr id="6" name="Line 40">
              <a:extLst>
                <a:ext uri="{FF2B5EF4-FFF2-40B4-BE49-F238E27FC236}">
                  <a16:creationId xmlns:a16="http://schemas.microsoft.com/office/drawing/2014/main" id="{5818F032-7F25-0442-89DE-E28C38151AE7}"/>
                </a:ext>
              </a:extLst>
            </p:cNvPr>
            <p:cNvSpPr>
              <a:spLocks noChangeShapeType="1"/>
            </p:cNvSpPr>
            <p:nvPr/>
          </p:nvSpPr>
          <p:spPr bwMode="auto">
            <a:xfrm>
              <a:off x="1973" y="1888"/>
              <a:ext cx="0" cy="998"/>
            </a:xfrm>
            <a:prstGeom prst="line">
              <a:avLst/>
            </a:prstGeom>
            <a:noFill/>
            <a:ln w="38100">
              <a:solidFill>
                <a:schemeClr val="tx1"/>
              </a:solidFill>
              <a:round/>
              <a:headEnd/>
              <a:tailEnd/>
            </a:ln>
            <a:effectLst/>
          </p:spPr>
          <p:txBody>
            <a:bodyPr/>
            <a:lstStyle/>
            <a:p>
              <a:endParaRPr lang="zh-TW" altLang="en-US"/>
            </a:p>
          </p:txBody>
        </p:sp>
        <p:sp>
          <p:nvSpPr>
            <p:cNvPr id="7" name="Line 19">
              <a:extLst>
                <a:ext uri="{FF2B5EF4-FFF2-40B4-BE49-F238E27FC236}">
                  <a16:creationId xmlns:a16="http://schemas.microsoft.com/office/drawing/2014/main" id="{D561E4DE-DC9E-A047-ABFF-EAC7419640C6}"/>
                </a:ext>
              </a:extLst>
            </p:cNvPr>
            <p:cNvSpPr>
              <a:spLocks noChangeShapeType="1"/>
            </p:cNvSpPr>
            <p:nvPr/>
          </p:nvSpPr>
          <p:spPr bwMode="auto">
            <a:xfrm flipH="1">
              <a:off x="1247" y="2387"/>
              <a:ext cx="499" cy="0"/>
            </a:xfrm>
            <a:prstGeom prst="line">
              <a:avLst/>
            </a:prstGeom>
            <a:noFill/>
            <a:ln w="38100">
              <a:solidFill>
                <a:schemeClr val="tx1"/>
              </a:solidFill>
              <a:round/>
              <a:headEnd/>
              <a:tailEnd/>
            </a:ln>
            <a:effectLst/>
          </p:spPr>
          <p:txBody>
            <a:bodyPr/>
            <a:lstStyle/>
            <a:p>
              <a:endParaRPr lang="zh-TW" altLang="en-US"/>
            </a:p>
          </p:txBody>
        </p:sp>
        <p:sp>
          <p:nvSpPr>
            <p:cNvPr id="8" name="Line 14">
              <a:extLst>
                <a:ext uri="{FF2B5EF4-FFF2-40B4-BE49-F238E27FC236}">
                  <a16:creationId xmlns:a16="http://schemas.microsoft.com/office/drawing/2014/main" id="{27F5AA17-AF89-F64B-8720-72FC2B028FC1}"/>
                </a:ext>
              </a:extLst>
            </p:cNvPr>
            <p:cNvSpPr>
              <a:spLocks noChangeShapeType="1"/>
            </p:cNvSpPr>
            <p:nvPr/>
          </p:nvSpPr>
          <p:spPr bwMode="auto">
            <a:xfrm>
              <a:off x="975" y="1389"/>
              <a:ext cx="0" cy="544"/>
            </a:xfrm>
            <a:prstGeom prst="line">
              <a:avLst/>
            </a:prstGeom>
            <a:noFill/>
            <a:ln w="38100">
              <a:solidFill>
                <a:schemeClr val="tx1"/>
              </a:solidFill>
              <a:round/>
              <a:headEnd/>
              <a:tailEnd/>
            </a:ln>
            <a:effectLst/>
          </p:spPr>
          <p:txBody>
            <a:bodyPr/>
            <a:lstStyle/>
            <a:p>
              <a:endParaRPr lang="zh-TW" altLang="en-US"/>
            </a:p>
          </p:txBody>
        </p:sp>
        <p:sp>
          <p:nvSpPr>
            <p:cNvPr id="9" name="Line 15">
              <a:extLst>
                <a:ext uri="{FF2B5EF4-FFF2-40B4-BE49-F238E27FC236}">
                  <a16:creationId xmlns:a16="http://schemas.microsoft.com/office/drawing/2014/main" id="{7CBD34C0-2D8C-BB43-9D08-791B5961EAD2}"/>
                </a:ext>
              </a:extLst>
            </p:cNvPr>
            <p:cNvSpPr>
              <a:spLocks noChangeShapeType="1"/>
            </p:cNvSpPr>
            <p:nvPr/>
          </p:nvSpPr>
          <p:spPr bwMode="auto">
            <a:xfrm flipH="1">
              <a:off x="703" y="1888"/>
              <a:ext cx="272" cy="499"/>
            </a:xfrm>
            <a:prstGeom prst="line">
              <a:avLst/>
            </a:prstGeom>
            <a:noFill/>
            <a:ln w="38100">
              <a:solidFill>
                <a:schemeClr val="tx1"/>
              </a:solidFill>
              <a:round/>
              <a:headEnd/>
              <a:tailEnd/>
            </a:ln>
            <a:effectLst/>
          </p:spPr>
          <p:txBody>
            <a:bodyPr/>
            <a:lstStyle/>
            <a:p>
              <a:endParaRPr lang="zh-TW" altLang="en-US"/>
            </a:p>
          </p:txBody>
        </p:sp>
        <p:sp>
          <p:nvSpPr>
            <p:cNvPr id="10" name="Line 16">
              <a:extLst>
                <a:ext uri="{FF2B5EF4-FFF2-40B4-BE49-F238E27FC236}">
                  <a16:creationId xmlns:a16="http://schemas.microsoft.com/office/drawing/2014/main" id="{BC1E3D8C-8801-2749-BEE5-B2DC334745CE}"/>
                </a:ext>
              </a:extLst>
            </p:cNvPr>
            <p:cNvSpPr>
              <a:spLocks noChangeShapeType="1"/>
            </p:cNvSpPr>
            <p:nvPr/>
          </p:nvSpPr>
          <p:spPr bwMode="auto">
            <a:xfrm>
              <a:off x="975" y="1888"/>
              <a:ext cx="272" cy="499"/>
            </a:xfrm>
            <a:prstGeom prst="line">
              <a:avLst/>
            </a:prstGeom>
            <a:noFill/>
            <a:ln w="38100">
              <a:solidFill>
                <a:schemeClr val="tx1"/>
              </a:solidFill>
              <a:round/>
              <a:headEnd/>
              <a:tailEnd/>
            </a:ln>
            <a:effectLst/>
          </p:spPr>
          <p:txBody>
            <a:bodyPr/>
            <a:lstStyle/>
            <a:p>
              <a:endParaRPr lang="zh-TW" altLang="en-US"/>
            </a:p>
          </p:txBody>
        </p:sp>
        <p:sp>
          <p:nvSpPr>
            <p:cNvPr id="11" name="Line 17">
              <a:extLst>
                <a:ext uri="{FF2B5EF4-FFF2-40B4-BE49-F238E27FC236}">
                  <a16:creationId xmlns:a16="http://schemas.microsoft.com/office/drawing/2014/main" id="{8143A143-D5DE-3846-B3D0-11FF0EDFC983}"/>
                </a:ext>
              </a:extLst>
            </p:cNvPr>
            <p:cNvSpPr>
              <a:spLocks noChangeShapeType="1"/>
            </p:cNvSpPr>
            <p:nvPr/>
          </p:nvSpPr>
          <p:spPr bwMode="auto">
            <a:xfrm>
              <a:off x="703" y="2387"/>
              <a:ext cx="317" cy="499"/>
            </a:xfrm>
            <a:prstGeom prst="line">
              <a:avLst/>
            </a:prstGeom>
            <a:noFill/>
            <a:ln w="38100">
              <a:solidFill>
                <a:schemeClr val="tx1"/>
              </a:solidFill>
              <a:round/>
              <a:headEnd/>
              <a:tailEnd/>
            </a:ln>
            <a:effectLst/>
          </p:spPr>
          <p:txBody>
            <a:bodyPr/>
            <a:lstStyle/>
            <a:p>
              <a:endParaRPr lang="zh-TW" altLang="en-US"/>
            </a:p>
          </p:txBody>
        </p:sp>
        <p:sp>
          <p:nvSpPr>
            <p:cNvPr id="12" name="Line 20">
              <a:extLst>
                <a:ext uri="{FF2B5EF4-FFF2-40B4-BE49-F238E27FC236}">
                  <a16:creationId xmlns:a16="http://schemas.microsoft.com/office/drawing/2014/main" id="{4D1A2B78-4B45-B049-A7BB-6B8BC7DD378C}"/>
                </a:ext>
              </a:extLst>
            </p:cNvPr>
            <p:cNvSpPr>
              <a:spLocks noChangeShapeType="1"/>
            </p:cNvSpPr>
            <p:nvPr/>
          </p:nvSpPr>
          <p:spPr bwMode="auto">
            <a:xfrm flipH="1" flipV="1">
              <a:off x="1746" y="2341"/>
              <a:ext cx="227" cy="545"/>
            </a:xfrm>
            <a:prstGeom prst="line">
              <a:avLst/>
            </a:prstGeom>
            <a:noFill/>
            <a:ln w="38100">
              <a:solidFill>
                <a:schemeClr val="tx1"/>
              </a:solidFill>
              <a:round/>
              <a:headEnd/>
              <a:tailEnd/>
            </a:ln>
            <a:effectLst/>
          </p:spPr>
          <p:txBody>
            <a:bodyPr/>
            <a:lstStyle/>
            <a:p>
              <a:endParaRPr lang="zh-TW" altLang="en-US"/>
            </a:p>
          </p:txBody>
        </p:sp>
        <p:sp>
          <p:nvSpPr>
            <p:cNvPr id="13" name="Line 22">
              <a:extLst>
                <a:ext uri="{FF2B5EF4-FFF2-40B4-BE49-F238E27FC236}">
                  <a16:creationId xmlns:a16="http://schemas.microsoft.com/office/drawing/2014/main" id="{1A72F431-65B7-2B45-81A1-0D9EBAE8FC19}"/>
                </a:ext>
              </a:extLst>
            </p:cNvPr>
            <p:cNvSpPr>
              <a:spLocks noChangeShapeType="1"/>
            </p:cNvSpPr>
            <p:nvPr/>
          </p:nvSpPr>
          <p:spPr bwMode="auto">
            <a:xfrm>
              <a:off x="1973" y="1389"/>
              <a:ext cx="0" cy="544"/>
            </a:xfrm>
            <a:prstGeom prst="line">
              <a:avLst/>
            </a:prstGeom>
            <a:noFill/>
            <a:ln w="38100">
              <a:solidFill>
                <a:schemeClr val="tx1"/>
              </a:solidFill>
              <a:round/>
              <a:headEnd/>
              <a:tailEnd/>
            </a:ln>
            <a:effectLst/>
          </p:spPr>
          <p:txBody>
            <a:bodyPr/>
            <a:lstStyle/>
            <a:p>
              <a:endParaRPr lang="zh-TW" altLang="en-US"/>
            </a:p>
          </p:txBody>
        </p:sp>
        <p:sp>
          <p:nvSpPr>
            <p:cNvPr id="14" name="Line 23">
              <a:extLst>
                <a:ext uri="{FF2B5EF4-FFF2-40B4-BE49-F238E27FC236}">
                  <a16:creationId xmlns:a16="http://schemas.microsoft.com/office/drawing/2014/main" id="{103E732A-26E5-DB41-A1F1-03537197E504}"/>
                </a:ext>
              </a:extLst>
            </p:cNvPr>
            <p:cNvSpPr>
              <a:spLocks noChangeShapeType="1"/>
            </p:cNvSpPr>
            <p:nvPr/>
          </p:nvSpPr>
          <p:spPr bwMode="auto">
            <a:xfrm flipH="1">
              <a:off x="1973" y="1389"/>
              <a:ext cx="499" cy="499"/>
            </a:xfrm>
            <a:prstGeom prst="line">
              <a:avLst/>
            </a:prstGeom>
            <a:noFill/>
            <a:ln w="38100">
              <a:solidFill>
                <a:schemeClr val="tx1"/>
              </a:solidFill>
              <a:round/>
              <a:headEnd/>
              <a:tailEnd/>
            </a:ln>
            <a:effectLst/>
          </p:spPr>
          <p:txBody>
            <a:bodyPr/>
            <a:lstStyle/>
            <a:p>
              <a:endParaRPr lang="zh-TW" altLang="en-US"/>
            </a:p>
          </p:txBody>
        </p:sp>
        <p:sp>
          <p:nvSpPr>
            <p:cNvPr id="15" name="Line 18">
              <a:extLst>
                <a:ext uri="{FF2B5EF4-FFF2-40B4-BE49-F238E27FC236}">
                  <a16:creationId xmlns:a16="http://schemas.microsoft.com/office/drawing/2014/main" id="{EF275455-9BF3-2441-A338-7114E3BD1BF1}"/>
                </a:ext>
              </a:extLst>
            </p:cNvPr>
            <p:cNvSpPr>
              <a:spLocks noChangeShapeType="1"/>
            </p:cNvSpPr>
            <p:nvPr/>
          </p:nvSpPr>
          <p:spPr bwMode="auto">
            <a:xfrm flipH="1">
              <a:off x="1020" y="2387"/>
              <a:ext cx="227" cy="499"/>
            </a:xfrm>
            <a:prstGeom prst="line">
              <a:avLst/>
            </a:prstGeom>
            <a:noFill/>
            <a:ln w="38100">
              <a:solidFill>
                <a:schemeClr val="tx1"/>
              </a:solidFill>
              <a:round/>
              <a:headEnd/>
              <a:tailEnd/>
            </a:ln>
            <a:effectLst/>
          </p:spPr>
          <p:txBody>
            <a:bodyPr/>
            <a:lstStyle/>
            <a:p>
              <a:endParaRPr lang="zh-TW" altLang="en-US"/>
            </a:p>
          </p:txBody>
        </p:sp>
        <p:sp>
          <p:nvSpPr>
            <p:cNvPr id="16" name="Line 21">
              <a:extLst>
                <a:ext uri="{FF2B5EF4-FFF2-40B4-BE49-F238E27FC236}">
                  <a16:creationId xmlns:a16="http://schemas.microsoft.com/office/drawing/2014/main" id="{FDD195D5-1B46-0E4D-8002-C920FBD05D67}"/>
                </a:ext>
              </a:extLst>
            </p:cNvPr>
            <p:cNvSpPr>
              <a:spLocks noChangeShapeType="1"/>
            </p:cNvSpPr>
            <p:nvPr/>
          </p:nvSpPr>
          <p:spPr bwMode="auto">
            <a:xfrm flipH="1">
              <a:off x="1746" y="1933"/>
              <a:ext cx="227" cy="408"/>
            </a:xfrm>
            <a:prstGeom prst="line">
              <a:avLst/>
            </a:prstGeom>
            <a:noFill/>
            <a:ln w="38100">
              <a:solidFill>
                <a:schemeClr val="tx1"/>
              </a:solidFill>
              <a:round/>
              <a:headEnd/>
              <a:tailEnd/>
            </a:ln>
            <a:effectLst/>
          </p:spPr>
          <p:txBody>
            <a:bodyPr/>
            <a:lstStyle/>
            <a:p>
              <a:endParaRPr lang="zh-TW" altLang="en-US"/>
            </a:p>
          </p:txBody>
        </p:sp>
        <p:sp>
          <p:nvSpPr>
            <p:cNvPr id="17" name="Oval 4">
              <a:extLst>
                <a:ext uri="{FF2B5EF4-FFF2-40B4-BE49-F238E27FC236}">
                  <a16:creationId xmlns:a16="http://schemas.microsoft.com/office/drawing/2014/main" id="{89EA780D-B29E-9F49-B3F5-1244905AD3E9}"/>
                </a:ext>
              </a:extLst>
            </p:cNvPr>
            <p:cNvSpPr>
              <a:spLocks noChangeArrowheads="1"/>
            </p:cNvSpPr>
            <p:nvPr/>
          </p:nvSpPr>
          <p:spPr bwMode="auto">
            <a:xfrm>
              <a:off x="839"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5">
              <a:extLst>
                <a:ext uri="{FF2B5EF4-FFF2-40B4-BE49-F238E27FC236}">
                  <a16:creationId xmlns:a16="http://schemas.microsoft.com/office/drawing/2014/main" id="{DA6DE3F0-2063-504B-A42D-4660AB6604BA}"/>
                </a:ext>
              </a:extLst>
            </p:cNvPr>
            <p:cNvSpPr>
              <a:spLocks noChangeArrowheads="1"/>
            </p:cNvSpPr>
            <p:nvPr/>
          </p:nvSpPr>
          <p:spPr bwMode="auto">
            <a:xfrm>
              <a:off x="839"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6">
              <a:extLst>
                <a:ext uri="{FF2B5EF4-FFF2-40B4-BE49-F238E27FC236}">
                  <a16:creationId xmlns:a16="http://schemas.microsoft.com/office/drawing/2014/main" id="{FA4D095C-46DF-2040-8BEA-0EE19E86CADB}"/>
                </a:ext>
              </a:extLst>
            </p:cNvPr>
            <p:cNvSpPr>
              <a:spLocks noChangeArrowheads="1"/>
            </p:cNvSpPr>
            <p:nvPr/>
          </p:nvSpPr>
          <p:spPr bwMode="auto">
            <a:xfrm>
              <a:off x="567"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7">
              <a:extLst>
                <a:ext uri="{FF2B5EF4-FFF2-40B4-BE49-F238E27FC236}">
                  <a16:creationId xmlns:a16="http://schemas.microsoft.com/office/drawing/2014/main" id="{96068BC3-ECA1-EA45-BA4E-A761CD3BC654}"/>
                </a:ext>
              </a:extLst>
            </p:cNvPr>
            <p:cNvSpPr>
              <a:spLocks noChangeArrowheads="1"/>
            </p:cNvSpPr>
            <p:nvPr/>
          </p:nvSpPr>
          <p:spPr bwMode="auto">
            <a:xfrm>
              <a:off x="1111"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8">
              <a:extLst>
                <a:ext uri="{FF2B5EF4-FFF2-40B4-BE49-F238E27FC236}">
                  <a16:creationId xmlns:a16="http://schemas.microsoft.com/office/drawing/2014/main" id="{B930347E-8921-2842-BB75-651613B56426}"/>
                </a:ext>
              </a:extLst>
            </p:cNvPr>
            <p:cNvSpPr>
              <a:spLocks noChangeArrowheads="1"/>
            </p:cNvSpPr>
            <p:nvPr/>
          </p:nvSpPr>
          <p:spPr bwMode="auto">
            <a:xfrm>
              <a:off x="839"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9">
              <a:extLst>
                <a:ext uri="{FF2B5EF4-FFF2-40B4-BE49-F238E27FC236}">
                  <a16:creationId xmlns:a16="http://schemas.microsoft.com/office/drawing/2014/main" id="{B461EA25-0288-7B4A-9CA2-9267193AB66B}"/>
                </a:ext>
              </a:extLst>
            </p:cNvPr>
            <p:cNvSpPr>
              <a:spLocks noChangeArrowheads="1"/>
            </p:cNvSpPr>
            <p:nvPr/>
          </p:nvSpPr>
          <p:spPr bwMode="auto">
            <a:xfrm>
              <a:off x="1610"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10">
              <a:extLst>
                <a:ext uri="{FF2B5EF4-FFF2-40B4-BE49-F238E27FC236}">
                  <a16:creationId xmlns:a16="http://schemas.microsoft.com/office/drawing/2014/main" id="{33B4BA75-35B4-DE4F-A7C8-392692208A58}"/>
                </a:ext>
              </a:extLst>
            </p:cNvPr>
            <p:cNvSpPr>
              <a:spLocks noChangeArrowheads="1"/>
            </p:cNvSpPr>
            <p:nvPr/>
          </p:nvSpPr>
          <p:spPr bwMode="auto">
            <a:xfrm>
              <a:off x="1837"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11">
              <a:extLst>
                <a:ext uri="{FF2B5EF4-FFF2-40B4-BE49-F238E27FC236}">
                  <a16:creationId xmlns:a16="http://schemas.microsoft.com/office/drawing/2014/main" id="{FB2D2C41-D74B-9348-927B-7A44BAC934F7}"/>
                </a:ext>
              </a:extLst>
            </p:cNvPr>
            <p:cNvSpPr>
              <a:spLocks noChangeArrowheads="1"/>
            </p:cNvSpPr>
            <p:nvPr/>
          </p:nvSpPr>
          <p:spPr bwMode="auto">
            <a:xfrm>
              <a:off x="1837"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12">
              <a:extLst>
                <a:ext uri="{FF2B5EF4-FFF2-40B4-BE49-F238E27FC236}">
                  <a16:creationId xmlns:a16="http://schemas.microsoft.com/office/drawing/2014/main" id="{19CCB755-C88D-ED4E-8425-7A7AD735B93C}"/>
                </a:ext>
              </a:extLst>
            </p:cNvPr>
            <p:cNvSpPr>
              <a:spLocks noChangeArrowheads="1"/>
            </p:cNvSpPr>
            <p:nvPr/>
          </p:nvSpPr>
          <p:spPr bwMode="auto">
            <a:xfrm>
              <a:off x="1837"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13">
              <a:extLst>
                <a:ext uri="{FF2B5EF4-FFF2-40B4-BE49-F238E27FC236}">
                  <a16:creationId xmlns:a16="http://schemas.microsoft.com/office/drawing/2014/main" id="{AEAC5F66-F175-2F49-9D14-7C0C8B7E9108}"/>
                </a:ext>
              </a:extLst>
            </p:cNvPr>
            <p:cNvSpPr>
              <a:spLocks noChangeArrowheads="1"/>
            </p:cNvSpPr>
            <p:nvPr/>
          </p:nvSpPr>
          <p:spPr bwMode="auto">
            <a:xfrm>
              <a:off x="2336"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grpSp>
      <p:sp>
        <p:nvSpPr>
          <p:cNvPr id="28" name="TextBox 27">
            <a:extLst>
              <a:ext uri="{FF2B5EF4-FFF2-40B4-BE49-F238E27FC236}">
                <a16:creationId xmlns:a16="http://schemas.microsoft.com/office/drawing/2014/main" id="{D1A8D426-9B61-334B-BFAB-3A52FFBBC1D4}"/>
              </a:ext>
            </a:extLst>
          </p:cNvPr>
          <p:cNvSpPr txBox="1"/>
          <p:nvPr/>
        </p:nvSpPr>
        <p:spPr>
          <a:xfrm>
            <a:off x="278209" y="5382458"/>
            <a:ext cx="1772858" cy="369332"/>
          </a:xfrm>
          <a:prstGeom prst="rect">
            <a:avLst/>
          </a:prstGeom>
          <a:noFill/>
        </p:spPr>
        <p:txBody>
          <a:bodyPr wrap="none" rtlCol="0">
            <a:spAutoFit/>
          </a:bodyPr>
          <a:lstStyle/>
          <a:p>
            <a:r>
              <a:rPr lang="en-US" dirty="0"/>
              <a:t>Let’s start from 3</a:t>
            </a:r>
          </a:p>
        </p:txBody>
      </p:sp>
      <p:grpSp>
        <p:nvGrpSpPr>
          <p:cNvPr id="29" name="Group 81">
            <a:extLst>
              <a:ext uri="{FF2B5EF4-FFF2-40B4-BE49-F238E27FC236}">
                <a16:creationId xmlns:a16="http://schemas.microsoft.com/office/drawing/2014/main" id="{ED2D2DA2-2A5D-A242-8FE1-22D5FBF9CBCF}"/>
              </a:ext>
            </a:extLst>
          </p:cNvPr>
          <p:cNvGrpSpPr>
            <a:grpSpLocks/>
          </p:cNvGrpSpPr>
          <p:nvPr/>
        </p:nvGrpSpPr>
        <p:grpSpPr bwMode="auto">
          <a:xfrm>
            <a:off x="2786050" y="2910042"/>
            <a:ext cx="2857520" cy="2709849"/>
            <a:chOff x="1008" y="2033"/>
            <a:chExt cx="2099" cy="2182"/>
          </a:xfrm>
        </p:grpSpPr>
        <p:sp>
          <p:nvSpPr>
            <p:cNvPr id="30" name="Line 5">
              <a:extLst>
                <a:ext uri="{FF2B5EF4-FFF2-40B4-BE49-F238E27FC236}">
                  <a16:creationId xmlns:a16="http://schemas.microsoft.com/office/drawing/2014/main" id="{0DE5DB21-B785-5744-A4BB-BBE4AA2EC5E5}"/>
                </a:ext>
              </a:extLst>
            </p:cNvPr>
            <p:cNvSpPr>
              <a:spLocks noChangeShapeType="1"/>
            </p:cNvSpPr>
            <p:nvPr/>
          </p:nvSpPr>
          <p:spPr bwMode="auto">
            <a:xfrm>
              <a:off x="2472" y="2886"/>
              <a:ext cx="0" cy="998"/>
            </a:xfrm>
            <a:prstGeom prst="line">
              <a:avLst/>
            </a:prstGeom>
            <a:noFill/>
            <a:ln w="38100">
              <a:solidFill>
                <a:schemeClr val="tx1"/>
              </a:solidFill>
              <a:round/>
              <a:headEnd/>
              <a:tailEnd/>
            </a:ln>
            <a:effectLst/>
          </p:spPr>
          <p:txBody>
            <a:bodyPr/>
            <a:lstStyle/>
            <a:p>
              <a:endParaRPr lang="zh-TW" altLang="en-US"/>
            </a:p>
          </p:txBody>
        </p:sp>
        <p:sp>
          <p:nvSpPr>
            <p:cNvPr id="31" name="Line 6">
              <a:extLst>
                <a:ext uri="{FF2B5EF4-FFF2-40B4-BE49-F238E27FC236}">
                  <a16:creationId xmlns:a16="http://schemas.microsoft.com/office/drawing/2014/main" id="{96D92876-EAE0-FC48-9ACA-68076F2E2B94}"/>
                </a:ext>
              </a:extLst>
            </p:cNvPr>
            <p:cNvSpPr>
              <a:spLocks noChangeShapeType="1"/>
            </p:cNvSpPr>
            <p:nvPr/>
          </p:nvSpPr>
          <p:spPr bwMode="auto">
            <a:xfrm flipH="1">
              <a:off x="1746" y="3385"/>
              <a:ext cx="499" cy="0"/>
            </a:xfrm>
            <a:prstGeom prst="line">
              <a:avLst/>
            </a:prstGeom>
            <a:noFill/>
            <a:ln w="38100">
              <a:solidFill>
                <a:schemeClr val="tx1"/>
              </a:solidFill>
              <a:round/>
              <a:headEnd/>
              <a:tailEnd/>
            </a:ln>
            <a:effectLst/>
          </p:spPr>
          <p:txBody>
            <a:bodyPr/>
            <a:lstStyle/>
            <a:p>
              <a:endParaRPr lang="zh-TW" altLang="en-US"/>
            </a:p>
          </p:txBody>
        </p:sp>
        <p:sp>
          <p:nvSpPr>
            <p:cNvPr id="32" name="Line 7">
              <a:extLst>
                <a:ext uri="{FF2B5EF4-FFF2-40B4-BE49-F238E27FC236}">
                  <a16:creationId xmlns:a16="http://schemas.microsoft.com/office/drawing/2014/main" id="{F20654EA-304E-3A41-A00A-53BDF8988D18}"/>
                </a:ext>
              </a:extLst>
            </p:cNvPr>
            <p:cNvSpPr>
              <a:spLocks noChangeShapeType="1"/>
            </p:cNvSpPr>
            <p:nvPr/>
          </p:nvSpPr>
          <p:spPr bwMode="auto">
            <a:xfrm>
              <a:off x="1474" y="2387"/>
              <a:ext cx="0" cy="544"/>
            </a:xfrm>
            <a:prstGeom prst="line">
              <a:avLst/>
            </a:prstGeom>
            <a:noFill/>
            <a:ln w="38100">
              <a:solidFill>
                <a:schemeClr val="tx1"/>
              </a:solidFill>
              <a:round/>
              <a:headEnd/>
              <a:tailEnd/>
            </a:ln>
            <a:effectLst/>
          </p:spPr>
          <p:txBody>
            <a:bodyPr/>
            <a:lstStyle/>
            <a:p>
              <a:endParaRPr lang="zh-TW" altLang="en-US"/>
            </a:p>
          </p:txBody>
        </p:sp>
        <p:sp>
          <p:nvSpPr>
            <p:cNvPr id="33" name="Line 8">
              <a:extLst>
                <a:ext uri="{FF2B5EF4-FFF2-40B4-BE49-F238E27FC236}">
                  <a16:creationId xmlns:a16="http://schemas.microsoft.com/office/drawing/2014/main" id="{EA6B89F1-54AB-9F48-8DD7-D3B09A9836FD}"/>
                </a:ext>
              </a:extLst>
            </p:cNvPr>
            <p:cNvSpPr>
              <a:spLocks noChangeShapeType="1"/>
            </p:cNvSpPr>
            <p:nvPr/>
          </p:nvSpPr>
          <p:spPr bwMode="auto">
            <a:xfrm flipH="1">
              <a:off x="1202" y="2886"/>
              <a:ext cx="272" cy="499"/>
            </a:xfrm>
            <a:prstGeom prst="line">
              <a:avLst/>
            </a:prstGeom>
            <a:noFill/>
            <a:ln w="38100">
              <a:solidFill>
                <a:schemeClr val="tx1"/>
              </a:solidFill>
              <a:round/>
              <a:headEnd/>
              <a:tailEnd/>
            </a:ln>
            <a:effectLst/>
          </p:spPr>
          <p:txBody>
            <a:bodyPr/>
            <a:lstStyle/>
            <a:p>
              <a:endParaRPr lang="zh-TW" altLang="en-US"/>
            </a:p>
          </p:txBody>
        </p:sp>
        <p:sp>
          <p:nvSpPr>
            <p:cNvPr id="34" name="Line 9">
              <a:extLst>
                <a:ext uri="{FF2B5EF4-FFF2-40B4-BE49-F238E27FC236}">
                  <a16:creationId xmlns:a16="http://schemas.microsoft.com/office/drawing/2014/main" id="{4E7B0D65-D146-8742-8158-E2C259F32499}"/>
                </a:ext>
              </a:extLst>
            </p:cNvPr>
            <p:cNvSpPr>
              <a:spLocks noChangeShapeType="1"/>
            </p:cNvSpPr>
            <p:nvPr/>
          </p:nvSpPr>
          <p:spPr bwMode="auto">
            <a:xfrm>
              <a:off x="1474" y="2886"/>
              <a:ext cx="272" cy="499"/>
            </a:xfrm>
            <a:prstGeom prst="line">
              <a:avLst/>
            </a:prstGeom>
            <a:noFill/>
            <a:ln w="38100">
              <a:solidFill>
                <a:schemeClr val="tx1"/>
              </a:solidFill>
              <a:prstDash val="sysDot"/>
              <a:round/>
              <a:headEnd/>
              <a:tailEnd/>
            </a:ln>
            <a:effectLst/>
          </p:spPr>
          <p:txBody>
            <a:bodyPr/>
            <a:lstStyle/>
            <a:p>
              <a:endParaRPr lang="zh-TW" altLang="en-US"/>
            </a:p>
          </p:txBody>
        </p:sp>
        <p:sp>
          <p:nvSpPr>
            <p:cNvPr id="35" name="Line 10">
              <a:extLst>
                <a:ext uri="{FF2B5EF4-FFF2-40B4-BE49-F238E27FC236}">
                  <a16:creationId xmlns:a16="http://schemas.microsoft.com/office/drawing/2014/main" id="{6C5FB8CB-09D9-F347-8316-C62B401A4CC7}"/>
                </a:ext>
              </a:extLst>
            </p:cNvPr>
            <p:cNvSpPr>
              <a:spLocks noChangeShapeType="1"/>
            </p:cNvSpPr>
            <p:nvPr/>
          </p:nvSpPr>
          <p:spPr bwMode="auto">
            <a:xfrm>
              <a:off x="1202" y="3385"/>
              <a:ext cx="317" cy="499"/>
            </a:xfrm>
            <a:prstGeom prst="line">
              <a:avLst/>
            </a:prstGeom>
            <a:noFill/>
            <a:ln w="38100">
              <a:solidFill>
                <a:schemeClr val="tx1"/>
              </a:solidFill>
              <a:round/>
              <a:headEnd/>
              <a:tailEnd/>
            </a:ln>
            <a:effectLst/>
          </p:spPr>
          <p:txBody>
            <a:bodyPr/>
            <a:lstStyle/>
            <a:p>
              <a:endParaRPr lang="zh-TW" altLang="en-US"/>
            </a:p>
          </p:txBody>
        </p:sp>
        <p:sp>
          <p:nvSpPr>
            <p:cNvPr id="36" name="Line 11">
              <a:extLst>
                <a:ext uri="{FF2B5EF4-FFF2-40B4-BE49-F238E27FC236}">
                  <a16:creationId xmlns:a16="http://schemas.microsoft.com/office/drawing/2014/main" id="{B0977E72-826F-2447-8F34-F2A54250ADD1}"/>
                </a:ext>
              </a:extLst>
            </p:cNvPr>
            <p:cNvSpPr>
              <a:spLocks noChangeShapeType="1"/>
            </p:cNvSpPr>
            <p:nvPr/>
          </p:nvSpPr>
          <p:spPr bwMode="auto">
            <a:xfrm flipH="1" flipV="1">
              <a:off x="2245" y="3339"/>
              <a:ext cx="227" cy="545"/>
            </a:xfrm>
            <a:prstGeom prst="line">
              <a:avLst/>
            </a:prstGeom>
            <a:noFill/>
            <a:ln w="38100">
              <a:solidFill>
                <a:schemeClr val="tx1"/>
              </a:solidFill>
              <a:round/>
              <a:headEnd/>
              <a:tailEnd/>
            </a:ln>
            <a:effectLst/>
          </p:spPr>
          <p:txBody>
            <a:bodyPr/>
            <a:lstStyle/>
            <a:p>
              <a:endParaRPr lang="zh-TW" altLang="en-US"/>
            </a:p>
          </p:txBody>
        </p:sp>
        <p:sp>
          <p:nvSpPr>
            <p:cNvPr id="37" name="Line 12">
              <a:extLst>
                <a:ext uri="{FF2B5EF4-FFF2-40B4-BE49-F238E27FC236}">
                  <a16:creationId xmlns:a16="http://schemas.microsoft.com/office/drawing/2014/main" id="{5AE0F6D9-3EBB-3246-8CE1-746B579FD895}"/>
                </a:ext>
              </a:extLst>
            </p:cNvPr>
            <p:cNvSpPr>
              <a:spLocks noChangeShapeType="1"/>
            </p:cNvSpPr>
            <p:nvPr/>
          </p:nvSpPr>
          <p:spPr bwMode="auto">
            <a:xfrm>
              <a:off x="2472" y="2387"/>
              <a:ext cx="0" cy="544"/>
            </a:xfrm>
            <a:prstGeom prst="line">
              <a:avLst/>
            </a:prstGeom>
            <a:noFill/>
            <a:ln w="38100">
              <a:solidFill>
                <a:schemeClr val="tx1"/>
              </a:solidFill>
              <a:round/>
              <a:headEnd/>
              <a:tailEnd/>
            </a:ln>
            <a:effectLst/>
          </p:spPr>
          <p:txBody>
            <a:bodyPr/>
            <a:lstStyle/>
            <a:p>
              <a:endParaRPr lang="zh-TW" altLang="en-US"/>
            </a:p>
          </p:txBody>
        </p:sp>
        <p:sp>
          <p:nvSpPr>
            <p:cNvPr id="38" name="Line 13">
              <a:extLst>
                <a:ext uri="{FF2B5EF4-FFF2-40B4-BE49-F238E27FC236}">
                  <a16:creationId xmlns:a16="http://schemas.microsoft.com/office/drawing/2014/main" id="{12C493CA-120E-2B4F-88C3-58A59051DCFB}"/>
                </a:ext>
              </a:extLst>
            </p:cNvPr>
            <p:cNvSpPr>
              <a:spLocks noChangeShapeType="1"/>
            </p:cNvSpPr>
            <p:nvPr/>
          </p:nvSpPr>
          <p:spPr bwMode="auto">
            <a:xfrm flipH="1">
              <a:off x="2472" y="2387"/>
              <a:ext cx="499" cy="499"/>
            </a:xfrm>
            <a:prstGeom prst="line">
              <a:avLst/>
            </a:prstGeom>
            <a:noFill/>
            <a:ln w="38100">
              <a:solidFill>
                <a:schemeClr val="tx1"/>
              </a:solidFill>
              <a:round/>
              <a:headEnd/>
              <a:tailEnd/>
            </a:ln>
            <a:effectLst/>
          </p:spPr>
          <p:txBody>
            <a:bodyPr/>
            <a:lstStyle/>
            <a:p>
              <a:endParaRPr lang="zh-TW" altLang="en-US"/>
            </a:p>
          </p:txBody>
        </p:sp>
        <p:sp>
          <p:nvSpPr>
            <p:cNvPr id="39" name="Line 14">
              <a:extLst>
                <a:ext uri="{FF2B5EF4-FFF2-40B4-BE49-F238E27FC236}">
                  <a16:creationId xmlns:a16="http://schemas.microsoft.com/office/drawing/2014/main" id="{26EE2747-1132-094D-9E1D-10F48E3EDAF6}"/>
                </a:ext>
              </a:extLst>
            </p:cNvPr>
            <p:cNvSpPr>
              <a:spLocks noChangeShapeType="1"/>
            </p:cNvSpPr>
            <p:nvPr/>
          </p:nvSpPr>
          <p:spPr bwMode="auto">
            <a:xfrm flipH="1">
              <a:off x="1519" y="3385"/>
              <a:ext cx="227" cy="499"/>
            </a:xfrm>
            <a:prstGeom prst="line">
              <a:avLst/>
            </a:prstGeom>
            <a:noFill/>
            <a:ln w="38100">
              <a:solidFill>
                <a:schemeClr val="tx1"/>
              </a:solidFill>
              <a:round/>
              <a:headEnd/>
              <a:tailEnd/>
            </a:ln>
            <a:effectLst/>
          </p:spPr>
          <p:txBody>
            <a:bodyPr/>
            <a:lstStyle/>
            <a:p>
              <a:endParaRPr lang="zh-TW" altLang="en-US"/>
            </a:p>
          </p:txBody>
        </p:sp>
        <p:sp>
          <p:nvSpPr>
            <p:cNvPr id="40" name="Line 15">
              <a:extLst>
                <a:ext uri="{FF2B5EF4-FFF2-40B4-BE49-F238E27FC236}">
                  <a16:creationId xmlns:a16="http://schemas.microsoft.com/office/drawing/2014/main" id="{980EEAF6-0A92-DB43-9818-BF51E6A71280}"/>
                </a:ext>
              </a:extLst>
            </p:cNvPr>
            <p:cNvSpPr>
              <a:spLocks noChangeShapeType="1"/>
            </p:cNvSpPr>
            <p:nvPr/>
          </p:nvSpPr>
          <p:spPr bwMode="auto">
            <a:xfrm flipH="1">
              <a:off x="2245" y="2931"/>
              <a:ext cx="227" cy="408"/>
            </a:xfrm>
            <a:prstGeom prst="line">
              <a:avLst/>
            </a:prstGeom>
            <a:noFill/>
            <a:ln w="38100">
              <a:solidFill>
                <a:schemeClr val="tx1"/>
              </a:solidFill>
              <a:prstDash val="sysDot"/>
              <a:round/>
              <a:headEnd/>
              <a:tailEnd/>
            </a:ln>
            <a:effectLst/>
          </p:spPr>
          <p:txBody>
            <a:bodyPr/>
            <a:lstStyle/>
            <a:p>
              <a:endParaRPr lang="zh-TW" altLang="en-US"/>
            </a:p>
          </p:txBody>
        </p:sp>
        <p:sp>
          <p:nvSpPr>
            <p:cNvPr id="41" name="Oval 16">
              <a:extLst>
                <a:ext uri="{FF2B5EF4-FFF2-40B4-BE49-F238E27FC236}">
                  <a16:creationId xmlns:a16="http://schemas.microsoft.com/office/drawing/2014/main" id="{50DDD21B-1F79-D245-905E-E2F7FDDF69E5}"/>
                </a:ext>
              </a:extLst>
            </p:cNvPr>
            <p:cNvSpPr>
              <a:spLocks noChangeArrowheads="1"/>
            </p:cNvSpPr>
            <p:nvPr/>
          </p:nvSpPr>
          <p:spPr bwMode="auto">
            <a:xfrm>
              <a:off x="1338"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42" name="Oval 17">
              <a:extLst>
                <a:ext uri="{FF2B5EF4-FFF2-40B4-BE49-F238E27FC236}">
                  <a16:creationId xmlns:a16="http://schemas.microsoft.com/office/drawing/2014/main" id="{4D3417F5-B1E9-9B4A-800A-2A51C38413A6}"/>
                </a:ext>
              </a:extLst>
            </p:cNvPr>
            <p:cNvSpPr>
              <a:spLocks noChangeArrowheads="1"/>
            </p:cNvSpPr>
            <p:nvPr/>
          </p:nvSpPr>
          <p:spPr bwMode="auto">
            <a:xfrm>
              <a:off x="1338"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43" name="Oval 18">
              <a:extLst>
                <a:ext uri="{FF2B5EF4-FFF2-40B4-BE49-F238E27FC236}">
                  <a16:creationId xmlns:a16="http://schemas.microsoft.com/office/drawing/2014/main" id="{72CD48E4-B43B-794C-822F-E448692E2997}"/>
                </a:ext>
              </a:extLst>
            </p:cNvPr>
            <p:cNvSpPr>
              <a:spLocks noChangeArrowheads="1"/>
            </p:cNvSpPr>
            <p:nvPr/>
          </p:nvSpPr>
          <p:spPr bwMode="auto">
            <a:xfrm>
              <a:off x="1066" y="3249"/>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44" name="Oval 19">
              <a:extLst>
                <a:ext uri="{FF2B5EF4-FFF2-40B4-BE49-F238E27FC236}">
                  <a16:creationId xmlns:a16="http://schemas.microsoft.com/office/drawing/2014/main" id="{7947493C-07EF-FB44-81AD-BE2297800F1C}"/>
                </a:ext>
              </a:extLst>
            </p:cNvPr>
            <p:cNvSpPr>
              <a:spLocks noChangeArrowheads="1"/>
            </p:cNvSpPr>
            <p:nvPr/>
          </p:nvSpPr>
          <p:spPr bwMode="auto">
            <a:xfrm>
              <a:off x="1610" y="3249"/>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45" name="Oval 20">
              <a:extLst>
                <a:ext uri="{FF2B5EF4-FFF2-40B4-BE49-F238E27FC236}">
                  <a16:creationId xmlns:a16="http://schemas.microsoft.com/office/drawing/2014/main" id="{76280032-9197-EE4C-AFBA-C89583B4D5CC}"/>
                </a:ext>
              </a:extLst>
            </p:cNvPr>
            <p:cNvSpPr>
              <a:spLocks noChangeArrowheads="1"/>
            </p:cNvSpPr>
            <p:nvPr/>
          </p:nvSpPr>
          <p:spPr bwMode="auto">
            <a:xfrm>
              <a:off x="1338" y="374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46" name="Oval 21">
              <a:extLst>
                <a:ext uri="{FF2B5EF4-FFF2-40B4-BE49-F238E27FC236}">
                  <a16:creationId xmlns:a16="http://schemas.microsoft.com/office/drawing/2014/main" id="{A8DC149E-7012-714E-9BA4-E283C33DFBA4}"/>
                </a:ext>
              </a:extLst>
            </p:cNvPr>
            <p:cNvSpPr>
              <a:spLocks noChangeArrowheads="1"/>
            </p:cNvSpPr>
            <p:nvPr/>
          </p:nvSpPr>
          <p:spPr bwMode="auto">
            <a:xfrm>
              <a:off x="2109" y="3249"/>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47" name="Oval 22">
              <a:extLst>
                <a:ext uri="{FF2B5EF4-FFF2-40B4-BE49-F238E27FC236}">
                  <a16:creationId xmlns:a16="http://schemas.microsoft.com/office/drawing/2014/main" id="{49682A68-F934-834B-AF1F-F66A3786DEB4}"/>
                </a:ext>
              </a:extLst>
            </p:cNvPr>
            <p:cNvSpPr>
              <a:spLocks noChangeArrowheads="1"/>
            </p:cNvSpPr>
            <p:nvPr/>
          </p:nvSpPr>
          <p:spPr bwMode="auto">
            <a:xfrm>
              <a:off x="2336"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48" name="Oval 23">
              <a:extLst>
                <a:ext uri="{FF2B5EF4-FFF2-40B4-BE49-F238E27FC236}">
                  <a16:creationId xmlns:a16="http://schemas.microsoft.com/office/drawing/2014/main" id="{918CF34B-892A-C34F-BD3F-8433BEC5E93C}"/>
                </a:ext>
              </a:extLst>
            </p:cNvPr>
            <p:cNvSpPr>
              <a:spLocks noChangeArrowheads="1"/>
            </p:cNvSpPr>
            <p:nvPr/>
          </p:nvSpPr>
          <p:spPr bwMode="auto">
            <a:xfrm>
              <a:off x="2336" y="374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49" name="Oval 24">
              <a:extLst>
                <a:ext uri="{FF2B5EF4-FFF2-40B4-BE49-F238E27FC236}">
                  <a16:creationId xmlns:a16="http://schemas.microsoft.com/office/drawing/2014/main" id="{0131E9D3-56FA-174E-AE55-7AF0E0075F95}"/>
                </a:ext>
              </a:extLst>
            </p:cNvPr>
            <p:cNvSpPr>
              <a:spLocks noChangeArrowheads="1"/>
            </p:cNvSpPr>
            <p:nvPr/>
          </p:nvSpPr>
          <p:spPr bwMode="auto">
            <a:xfrm>
              <a:off x="2336"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50" name="Oval 25">
              <a:extLst>
                <a:ext uri="{FF2B5EF4-FFF2-40B4-BE49-F238E27FC236}">
                  <a16:creationId xmlns:a16="http://schemas.microsoft.com/office/drawing/2014/main" id="{FC8E9E69-430C-CA43-88EE-98BF75A66BD6}"/>
                </a:ext>
              </a:extLst>
            </p:cNvPr>
            <p:cNvSpPr>
              <a:spLocks noChangeArrowheads="1"/>
            </p:cNvSpPr>
            <p:nvPr/>
          </p:nvSpPr>
          <p:spPr bwMode="auto">
            <a:xfrm>
              <a:off x="2835"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51" name="Text Box 56">
              <a:extLst>
                <a:ext uri="{FF2B5EF4-FFF2-40B4-BE49-F238E27FC236}">
                  <a16:creationId xmlns:a16="http://schemas.microsoft.com/office/drawing/2014/main" id="{9DB5D24F-24C4-C447-89A1-F6FEEB802950}"/>
                </a:ext>
              </a:extLst>
            </p:cNvPr>
            <p:cNvSpPr txBox="1">
              <a:spLocks noChangeArrowheads="1"/>
            </p:cNvSpPr>
            <p:nvPr/>
          </p:nvSpPr>
          <p:spPr bwMode="auto">
            <a:xfrm>
              <a:off x="1690" y="3011"/>
              <a:ext cx="195" cy="231"/>
            </a:xfrm>
            <a:prstGeom prst="rect">
              <a:avLst/>
            </a:prstGeom>
            <a:noFill/>
            <a:ln w="9525">
              <a:noFill/>
              <a:miter lim="800000"/>
              <a:headEnd/>
              <a:tailEnd/>
            </a:ln>
            <a:effectLst/>
          </p:spPr>
          <p:txBody>
            <a:bodyPr wrap="none">
              <a:spAutoFit/>
            </a:bodyPr>
            <a:lstStyle/>
            <a:p>
              <a:r>
                <a:rPr lang="en-US" altLang="zh-TW" dirty="0"/>
                <a:t>1</a:t>
              </a:r>
            </a:p>
          </p:txBody>
        </p:sp>
        <p:sp>
          <p:nvSpPr>
            <p:cNvPr id="52" name="Text Box 58">
              <a:extLst>
                <a:ext uri="{FF2B5EF4-FFF2-40B4-BE49-F238E27FC236}">
                  <a16:creationId xmlns:a16="http://schemas.microsoft.com/office/drawing/2014/main" id="{65025639-C978-C041-A5BB-2F80C6E6319E}"/>
                </a:ext>
              </a:extLst>
            </p:cNvPr>
            <p:cNvSpPr txBox="1">
              <a:spLocks noChangeArrowheads="1"/>
            </p:cNvSpPr>
            <p:nvPr/>
          </p:nvSpPr>
          <p:spPr bwMode="auto">
            <a:xfrm>
              <a:off x="1326" y="3984"/>
              <a:ext cx="195" cy="231"/>
            </a:xfrm>
            <a:prstGeom prst="rect">
              <a:avLst/>
            </a:prstGeom>
            <a:noFill/>
            <a:ln w="9525">
              <a:noFill/>
              <a:miter lim="800000"/>
              <a:headEnd/>
              <a:tailEnd/>
            </a:ln>
            <a:effectLst/>
          </p:spPr>
          <p:txBody>
            <a:bodyPr wrap="none">
              <a:spAutoFit/>
            </a:bodyPr>
            <a:lstStyle/>
            <a:p>
              <a:r>
                <a:rPr lang="en-US" altLang="zh-TW"/>
                <a:t>2</a:t>
              </a:r>
            </a:p>
          </p:txBody>
        </p:sp>
        <p:sp>
          <p:nvSpPr>
            <p:cNvPr id="53" name="Text Box 60">
              <a:extLst>
                <a:ext uri="{FF2B5EF4-FFF2-40B4-BE49-F238E27FC236}">
                  <a16:creationId xmlns:a16="http://schemas.microsoft.com/office/drawing/2014/main" id="{22FCA6F5-CAC7-814D-94A6-7365A9D4280E}"/>
                </a:ext>
              </a:extLst>
            </p:cNvPr>
            <p:cNvSpPr txBox="1">
              <a:spLocks noChangeArrowheads="1"/>
            </p:cNvSpPr>
            <p:nvPr/>
          </p:nvSpPr>
          <p:spPr bwMode="auto">
            <a:xfrm>
              <a:off x="1008" y="3077"/>
              <a:ext cx="195" cy="231"/>
            </a:xfrm>
            <a:prstGeom prst="rect">
              <a:avLst/>
            </a:prstGeom>
            <a:noFill/>
            <a:ln w="9525">
              <a:noFill/>
              <a:miter lim="800000"/>
              <a:headEnd/>
              <a:tailEnd/>
            </a:ln>
            <a:effectLst/>
          </p:spPr>
          <p:txBody>
            <a:bodyPr wrap="none">
              <a:spAutoFit/>
            </a:bodyPr>
            <a:lstStyle/>
            <a:p>
              <a:r>
                <a:rPr lang="en-US" altLang="zh-TW"/>
                <a:t>3</a:t>
              </a:r>
            </a:p>
          </p:txBody>
        </p:sp>
        <p:sp>
          <p:nvSpPr>
            <p:cNvPr id="54" name="Text Box 62">
              <a:extLst>
                <a:ext uri="{FF2B5EF4-FFF2-40B4-BE49-F238E27FC236}">
                  <a16:creationId xmlns:a16="http://schemas.microsoft.com/office/drawing/2014/main" id="{A467E2A6-9AD2-D44E-A209-869A496D5CED}"/>
                </a:ext>
              </a:extLst>
            </p:cNvPr>
            <p:cNvSpPr txBox="1">
              <a:spLocks noChangeArrowheads="1"/>
            </p:cNvSpPr>
            <p:nvPr/>
          </p:nvSpPr>
          <p:spPr bwMode="auto">
            <a:xfrm>
              <a:off x="1235" y="2623"/>
              <a:ext cx="195" cy="231"/>
            </a:xfrm>
            <a:prstGeom prst="rect">
              <a:avLst/>
            </a:prstGeom>
            <a:noFill/>
            <a:ln w="9525">
              <a:noFill/>
              <a:miter lim="800000"/>
              <a:headEnd/>
              <a:tailEnd/>
            </a:ln>
            <a:effectLst/>
          </p:spPr>
          <p:txBody>
            <a:bodyPr wrap="none">
              <a:spAutoFit/>
            </a:bodyPr>
            <a:lstStyle/>
            <a:p>
              <a:r>
                <a:rPr lang="en-US" altLang="zh-TW"/>
                <a:t>4</a:t>
              </a:r>
            </a:p>
          </p:txBody>
        </p:sp>
        <p:sp>
          <p:nvSpPr>
            <p:cNvPr id="55" name="Text Box 64">
              <a:extLst>
                <a:ext uri="{FF2B5EF4-FFF2-40B4-BE49-F238E27FC236}">
                  <a16:creationId xmlns:a16="http://schemas.microsoft.com/office/drawing/2014/main" id="{25560648-6F80-7149-936C-9CA7C72D8149}"/>
                </a:ext>
              </a:extLst>
            </p:cNvPr>
            <p:cNvSpPr txBox="1">
              <a:spLocks noChangeArrowheads="1"/>
            </p:cNvSpPr>
            <p:nvPr/>
          </p:nvSpPr>
          <p:spPr bwMode="auto">
            <a:xfrm>
              <a:off x="1280" y="2033"/>
              <a:ext cx="195" cy="231"/>
            </a:xfrm>
            <a:prstGeom prst="rect">
              <a:avLst/>
            </a:prstGeom>
            <a:noFill/>
            <a:ln w="9525">
              <a:noFill/>
              <a:miter lim="800000"/>
              <a:headEnd/>
              <a:tailEnd/>
            </a:ln>
            <a:effectLst/>
          </p:spPr>
          <p:txBody>
            <a:bodyPr wrap="none">
              <a:spAutoFit/>
            </a:bodyPr>
            <a:lstStyle/>
            <a:p>
              <a:r>
                <a:rPr lang="en-US" altLang="zh-TW"/>
                <a:t>5</a:t>
              </a:r>
            </a:p>
          </p:txBody>
        </p:sp>
        <p:sp>
          <p:nvSpPr>
            <p:cNvPr id="56" name="Text Box 66">
              <a:extLst>
                <a:ext uri="{FF2B5EF4-FFF2-40B4-BE49-F238E27FC236}">
                  <a16:creationId xmlns:a16="http://schemas.microsoft.com/office/drawing/2014/main" id="{0100D922-942E-CF4B-A64D-61B3AEAD39CE}"/>
                </a:ext>
              </a:extLst>
            </p:cNvPr>
            <p:cNvSpPr txBox="1">
              <a:spLocks noChangeArrowheads="1"/>
            </p:cNvSpPr>
            <p:nvPr/>
          </p:nvSpPr>
          <p:spPr bwMode="auto">
            <a:xfrm>
              <a:off x="2097" y="3011"/>
              <a:ext cx="195" cy="231"/>
            </a:xfrm>
            <a:prstGeom prst="rect">
              <a:avLst/>
            </a:prstGeom>
            <a:noFill/>
            <a:ln w="9525">
              <a:noFill/>
              <a:miter lim="800000"/>
              <a:headEnd/>
              <a:tailEnd/>
            </a:ln>
            <a:effectLst/>
          </p:spPr>
          <p:txBody>
            <a:bodyPr wrap="none">
              <a:spAutoFit/>
            </a:bodyPr>
            <a:lstStyle/>
            <a:p>
              <a:r>
                <a:rPr lang="en-US" altLang="zh-TW" dirty="0"/>
                <a:t>6</a:t>
              </a:r>
            </a:p>
          </p:txBody>
        </p:sp>
        <p:sp>
          <p:nvSpPr>
            <p:cNvPr id="57" name="Text Box 68">
              <a:extLst>
                <a:ext uri="{FF2B5EF4-FFF2-40B4-BE49-F238E27FC236}">
                  <a16:creationId xmlns:a16="http://schemas.microsoft.com/office/drawing/2014/main" id="{9C9CC2D9-C6DD-254E-A889-6B2414F93C28}"/>
                </a:ext>
              </a:extLst>
            </p:cNvPr>
            <p:cNvSpPr txBox="1">
              <a:spLocks noChangeArrowheads="1"/>
            </p:cNvSpPr>
            <p:nvPr/>
          </p:nvSpPr>
          <p:spPr bwMode="auto">
            <a:xfrm>
              <a:off x="2550" y="3576"/>
              <a:ext cx="195" cy="231"/>
            </a:xfrm>
            <a:prstGeom prst="rect">
              <a:avLst/>
            </a:prstGeom>
            <a:noFill/>
            <a:ln w="9525">
              <a:noFill/>
              <a:miter lim="800000"/>
              <a:headEnd/>
              <a:tailEnd/>
            </a:ln>
            <a:effectLst/>
          </p:spPr>
          <p:txBody>
            <a:bodyPr wrap="none">
              <a:spAutoFit/>
            </a:bodyPr>
            <a:lstStyle/>
            <a:p>
              <a:r>
                <a:rPr lang="en-US" altLang="zh-TW"/>
                <a:t>7</a:t>
              </a:r>
            </a:p>
          </p:txBody>
        </p:sp>
        <p:sp>
          <p:nvSpPr>
            <p:cNvPr id="58" name="Text Box 70">
              <a:extLst>
                <a:ext uri="{FF2B5EF4-FFF2-40B4-BE49-F238E27FC236}">
                  <a16:creationId xmlns:a16="http://schemas.microsoft.com/office/drawing/2014/main" id="{96CA204F-8300-124C-8FC6-60205AD1B462}"/>
                </a:ext>
              </a:extLst>
            </p:cNvPr>
            <p:cNvSpPr txBox="1">
              <a:spLocks noChangeArrowheads="1"/>
            </p:cNvSpPr>
            <p:nvPr/>
          </p:nvSpPr>
          <p:spPr bwMode="auto">
            <a:xfrm>
              <a:off x="2550" y="2895"/>
              <a:ext cx="195" cy="231"/>
            </a:xfrm>
            <a:prstGeom prst="rect">
              <a:avLst/>
            </a:prstGeom>
            <a:noFill/>
            <a:ln w="9525">
              <a:noFill/>
              <a:miter lim="800000"/>
              <a:headEnd/>
              <a:tailEnd/>
            </a:ln>
            <a:effectLst/>
          </p:spPr>
          <p:txBody>
            <a:bodyPr wrap="none">
              <a:spAutoFit/>
            </a:bodyPr>
            <a:lstStyle/>
            <a:p>
              <a:r>
                <a:rPr lang="en-US" altLang="zh-TW"/>
                <a:t>8</a:t>
              </a:r>
            </a:p>
          </p:txBody>
        </p:sp>
        <p:sp>
          <p:nvSpPr>
            <p:cNvPr id="59" name="Text Box 72">
              <a:extLst>
                <a:ext uri="{FF2B5EF4-FFF2-40B4-BE49-F238E27FC236}">
                  <a16:creationId xmlns:a16="http://schemas.microsoft.com/office/drawing/2014/main" id="{62B94098-A742-244A-8583-F26DEE4CEC23}"/>
                </a:ext>
              </a:extLst>
            </p:cNvPr>
            <p:cNvSpPr txBox="1">
              <a:spLocks noChangeArrowheads="1"/>
            </p:cNvSpPr>
            <p:nvPr/>
          </p:nvSpPr>
          <p:spPr bwMode="auto">
            <a:xfrm>
              <a:off x="2324" y="2033"/>
              <a:ext cx="195" cy="231"/>
            </a:xfrm>
            <a:prstGeom prst="rect">
              <a:avLst/>
            </a:prstGeom>
            <a:noFill/>
            <a:ln w="9525">
              <a:noFill/>
              <a:miter lim="800000"/>
              <a:headEnd/>
              <a:tailEnd/>
            </a:ln>
            <a:effectLst/>
          </p:spPr>
          <p:txBody>
            <a:bodyPr wrap="none">
              <a:spAutoFit/>
            </a:bodyPr>
            <a:lstStyle/>
            <a:p>
              <a:r>
                <a:rPr lang="en-US" altLang="zh-TW"/>
                <a:t>9</a:t>
              </a:r>
            </a:p>
          </p:txBody>
        </p:sp>
        <p:sp>
          <p:nvSpPr>
            <p:cNvPr id="60" name="Text Box 74">
              <a:extLst>
                <a:ext uri="{FF2B5EF4-FFF2-40B4-BE49-F238E27FC236}">
                  <a16:creationId xmlns:a16="http://schemas.microsoft.com/office/drawing/2014/main" id="{50D17049-743C-5947-A4E8-CC9C00285BA2}"/>
                </a:ext>
              </a:extLst>
            </p:cNvPr>
            <p:cNvSpPr txBox="1">
              <a:spLocks noChangeArrowheads="1"/>
            </p:cNvSpPr>
            <p:nvPr/>
          </p:nvSpPr>
          <p:spPr bwMode="auto">
            <a:xfrm>
              <a:off x="2823" y="2033"/>
              <a:ext cx="274" cy="231"/>
            </a:xfrm>
            <a:prstGeom prst="rect">
              <a:avLst/>
            </a:prstGeom>
            <a:noFill/>
            <a:ln w="9525">
              <a:noFill/>
              <a:miter lim="800000"/>
              <a:headEnd/>
              <a:tailEnd/>
            </a:ln>
            <a:effectLst/>
          </p:spPr>
          <p:txBody>
            <a:bodyPr wrap="none">
              <a:spAutoFit/>
            </a:bodyPr>
            <a:lstStyle/>
            <a:p>
              <a:r>
                <a:rPr lang="en-US" altLang="zh-TW"/>
                <a:t>10</a:t>
              </a:r>
            </a:p>
          </p:txBody>
        </p:sp>
      </p:grpSp>
      <p:cxnSp>
        <p:nvCxnSpPr>
          <p:cNvPr id="61" name="直線單箭頭接點 121">
            <a:extLst>
              <a:ext uri="{FF2B5EF4-FFF2-40B4-BE49-F238E27FC236}">
                <a16:creationId xmlns:a16="http://schemas.microsoft.com/office/drawing/2014/main" id="{6F7D646D-71A1-CE4A-8B11-B7BA59947E95}"/>
              </a:ext>
            </a:extLst>
          </p:cNvPr>
          <p:cNvCxnSpPr/>
          <p:nvPr/>
        </p:nvCxnSpPr>
        <p:spPr>
          <a:xfrm>
            <a:off x="2428860" y="4410240"/>
            <a:ext cx="214314"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867D09E-DC04-CD4C-BB4D-DD9196A1CBE8}"/>
              </a:ext>
            </a:extLst>
          </p:cNvPr>
          <p:cNvSpPr txBox="1"/>
          <p:nvPr/>
        </p:nvSpPr>
        <p:spPr>
          <a:xfrm>
            <a:off x="2786050" y="5686039"/>
            <a:ext cx="2857520" cy="646331"/>
          </a:xfrm>
          <a:prstGeom prst="rect">
            <a:avLst/>
          </a:prstGeom>
          <a:noFill/>
        </p:spPr>
        <p:txBody>
          <a:bodyPr wrap="square" rtlCol="0">
            <a:spAutoFit/>
          </a:bodyPr>
          <a:lstStyle/>
          <a:p>
            <a:r>
              <a:rPr lang="en-US" dirty="0"/>
              <a:t>Lebel the order of traversal in a linear array “</a:t>
            </a:r>
            <a:r>
              <a:rPr lang="en-US" dirty="0" err="1"/>
              <a:t>dfn</a:t>
            </a:r>
            <a:r>
              <a:rPr lang="en-US" dirty="0"/>
              <a:t>”</a:t>
            </a:r>
          </a:p>
        </p:txBody>
      </p:sp>
    </p:spTree>
    <p:extLst>
      <p:ext uri="{BB962C8B-B14F-4D97-AF65-F5344CB8AC3E}">
        <p14:creationId xmlns:p14="http://schemas.microsoft.com/office/powerpoint/2010/main" val="230459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F2CFF9-685A-4446-B6CA-1CD458297148}"/>
              </a:ext>
            </a:extLst>
          </p:cNvPr>
          <p:cNvSpPr>
            <a:spLocks noGrp="1"/>
          </p:cNvSpPr>
          <p:nvPr>
            <p:ph type="sldNum" sz="quarter" idx="12"/>
          </p:nvPr>
        </p:nvSpPr>
        <p:spPr/>
        <p:txBody>
          <a:bodyPr/>
          <a:lstStyle/>
          <a:p>
            <a:fld id="{4E77BC79-9480-1042-96E1-82B94DA0811E}" type="slidenum">
              <a:rPr lang="en-US" smtClean="0"/>
              <a:t>9</a:t>
            </a:fld>
            <a:endParaRPr lang="en-US"/>
          </a:p>
        </p:txBody>
      </p:sp>
      <p:sp>
        <p:nvSpPr>
          <p:cNvPr id="3" name="Title 2">
            <a:extLst>
              <a:ext uri="{FF2B5EF4-FFF2-40B4-BE49-F238E27FC236}">
                <a16:creationId xmlns:a16="http://schemas.microsoft.com/office/drawing/2014/main" id="{BEC34903-4A2A-0342-83E6-7F40A9938CFA}"/>
              </a:ext>
            </a:extLst>
          </p:cNvPr>
          <p:cNvSpPr>
            <a:spLocks noGrp="1"/>
          </p:cNvSpPr>
          <p:nvPr>
            <p:ph type="title"/>
          </p:nvPr>
        </p:nvSpPr>
        <p:spPr/>
        <p:txBody>
          <a:bodyPr/>
          <a:lstStyle/>
          <a:p>
            <a:r>
              <a:rPr lang="en-US" dirty="0"/>
              <a:t>DFS can Do this for us </a:t>
            </a:r>
          </a:p>
        </p:txBody>
      </p:sp>
      <p:sp>
        <p:nvSpPr>
          <p:cNvPr id="4" name="Content Placeholder 3">
            <a:extLst>
              <a:ext uri="{FF2B5EF4-FFF2-40B4-BE49-F238E27FC236}">
                <a16:creationId xmlns:a16="http://schemas.microsoft.com/office/drawing/2014/main" id="{4573AECC-C86D-BE42-8F28-BFEC4918A959}"/>
              </a:ext>
            </a:extLst>
          </p:cNvPr>
          <p:cNvSpPr>
            <a:spLocks noGrp="1"/>
          </p:cNvSpPr>
          <p:nvPr>
            <p:ph idx="1"/>
          </p:nvPr>
        </p:nvSpPr>
        <p:spPr>
          <a:xfrm>
            <a:off x="628650" y="1295945"/>
            <a:ext cx="7886700" cy="1672494"/>
          </a:xfrm>
        </p:spPr>
        <p:txBody>
          <a:bodyPr/>
          <a:lstStyle/>
          <a:p>
            <a:r>
              <a:rPr lang="en-US" dirty="0"/>
              <a:t>We have two edge type during DFS</a:t>
            </a:r>
          </a:p>
          <a:p>
            <a:pPr lvl="1"/>
            <a:r>
              <a:rPr lang="en-US" dirty="0"/>
              <a:t>Forward edge </a:t>
            </a:r>
            <a:r>
              <a:rPr lang="en-US" dirty="0" err="1"/>
              <a:t>u</a:t>
            </a:r>
            <a:r>
              <a:rPr lang="en-US" dirty="0" err="1">
                <a:sym typeface="Wingdings" pitchFamily="2" charset="2"/>
              </a:rPr>
              <a:t>v</a:t>
            </a:r>
            <a:r>
              <a:rPr lang="en-US" dirty="0">
                <a:sym typeface="Wingdings" pitchFamily="2" charset="2"/>
              </a:rPr>
              <a:t>, v is not visited</a:t>
            </a:r>
            <a:endParaRPr lang="en-US" dirty="0"/>
          </a:p>
          <a:p>
            <a:pPr lvl="1"/>
            <a:r>
              <a:rPr lang="en-US" dirty="0"/>
              <a:t>Backward edge </a:t>
            </a:r>
            <a:r>
              <a:rPr lang="en-US" dirty="0" err="1"/>
              <a:t>u</a:t>
            </a:r>
            <a:r>
              <a:rPr lang="en-US" dirty="0" err="1">
                <a:sym typeface="Wingdings" pitchFamily="2" charset="2"/>
              </a:rPr>
              <a:t>v</a:t>
            </a:r>
            <a:r>
              <a:rPr lang="en-US" dirty="0">
                <a:sym typeface="Wingdings" pitchFamily="2" charset="2"/>
              </a:rPr>
              <a:t>, v is visited</a:t>
            </a:r>
            <a:endParaRPr lang="en-US" dirty="0"/>
          </a:p>
        </p:txBody>
      </p:sp>
      <p:grpSp>
        <p:nvGrpSpPr>
          <p:cNvPr id="5" name="Group 59">
            <a:extLst>
              <a:ext uri="{FF2B5EF4-FFF2-40B4-BE49-F238E27FC236}">
                <a16:creationId xmlns:a16="http://schemas.microsoft.com/office/drawing/2014/main" id="{EC5F3615-427A-9746-AE48-CE4119CDF734}"/>
              </a:ext>
            </a:extLst>
          </p:cNvPr>
          <p:cNvGrpSpPr>
            <a:grpSpLocks/>
          </p:cNvGrpSpPr>
          <p:nvPr/>
        </p:nvGrpSpPr>
        <p:grpSpPr bwMode="auto">
          <a:xfrm>
            <a:off x="214282" y="3267232"/>
            <a:ext cx="2317738" cy="1941515"/>
            <a:chOff x="567" y="1253"/>
            <a:chExt cx="2041" cy="1769"/>
          </a:xfrm>
        </p:grpSpPr>
        <p:sp>
          <p:nvSpPr>
            <p:cNvPr id="6" name="Line 40">
              <a:extLst>
                <a:ext uri="{FF2B5EF4-FFF2-40B4-BE49-F238E27FC236}">
                  <a16:creationId xmlns:a16="http://schemas.microsoft.com/office/drawing/2014/main" id="{5818F032-7F25-0442-89DE-E28C38151AE7}"/>
                </a:ext>
              </a:extLst>
            </p:cNvPr>
            <p:cNvSpPr>
              <a:spLocks noChangeShapeType="1"/>
            </p:cNvSpPr>
            <p:nvPr/>
          </p:nvSpPr>
          <p:spPr bwMode="auto">
            <a:xfrm>
              <a:off x="1973" y="1888"/>
              <a:ext cx="0" cy="998"/>
            </a:xfrm>
            <a:prstGeom prst="line">
              <a:avLst/>
            </a:prstGeom>
            <a:noFill/>
            <a:ln w="38100">
              <a:solidFill>
                <a:schemeClr val="tx1"/>
              </a:solidFill>
              <a:round/>
              <a:headEnd/>
              <a:tailEnd/>
            </a:ln>
            <a:effectLst/>
          </p:spPr>
          <p:txBody>
            <a:bodyPr/>
            <a:lstStyle/>
            <a:p>
              <a:endParaRPr lang="zh-TW" altLang="en-US"/>
            </a:p>
          </p:txBody>
        </p:sp>
        <p:sp>
          <p:nvSpPr>
            <p:cNvPr id="7" name="Line 19">
              <a:extLst>
                <a:ext uri="{FF2B5EF4-FFF2-40B4-BE49-F238E27FC236}">
                  <a16:creationId xmlns:a16="http://schemas.microsoft.com/office/drawing/2014/main" id="{D561E4DE-DC9E-A047-ABFF-EAC7419640C6}"/>
                </a:ext>
              </a:extLst>
            </p:cNvPr>
            <p:cNvSpPr>
              <a:spLocks noChangeShapeType="1"/>
            </p:cNvSpPr>
            <p:nvPr/>
          </p:nvSpPr>
          <p:spPr bwMode="auto">
            <a:xfrm flipH="1">
              <a:off x="1247" y="2387"/>
              <a:ext cx="499" cy="0"/>
            </a:xfrm>
            <a:prstGeom prst="line">
              <a:avLst/>
            </a:prstGeom>
            <a:noFill/>
            <a:ln w="38100">
              <a:solidFill>
                <a:schemeClr val="tx1"/>
              </a:solidFill>
              <a:round/>
              <a:headEnd/>
              <a:tailEnd/>
            </a:ln>
            <a:effectLst/>
          </p:spPr>
          <p:txBody>
            <a:bodyPr/>
            <a:lstStyle/>
            <a:p>
              <a:endParaRPr lang="zh-TW" altLang="en-US"/>
            </a:p>
          </p:txBody>
        </p:sp>
        <p:sp>
          <p:nvSpPr>
            <p:cNvPr id="8" name="Line 14">
              <a:extLst>
                <a:ext uri="{FF2B5EF4-FFF2-40B4-BE49-F238E27FC236}">
                  <a16:creationId xmlns:a16="http://schemas.microsoft.com/office/drawing/2014/main" id="{27F5AA17-AF89-F64B-8720-72FC2B028FC1}"/>
                </a:ext>
              </a:extLst>
            </p:cNvPr>
            <p:cNvSpPr>
              <a:spLocks noChangeShapeType="1"/>
            </p:cNvSpPr>
            <p:nvPr/>
          </p:nvSpPr>
          <p:spPr bwMode="auto">
            <a:xfrm>
              <a:off x="975" y="1389"/>
              <a:ext cx="0" cy="544"/>
            </a:xfrm>
            <a:prstGeom prst="line">
              <a:avLst/>
            </a:prstGeom>
            <a:noFill/>
            <a:ln w="38100">
              <a:solidFill>
                <a:schemeClr val="tx1"/>
              </a:solidFill>
              <a:round/>
              <a:headEnd/>
              <a:tailEnd/>
            </a:ln>
            <a:effectLst/>
          </p:spPr>
          <p:txBody>
            <a:bodyPr/>
            <a:lstStyle/>
            <a:p>
              <a:endParaRPr lang="zh-TW" altLang="en-US"/>
            </a:p>
          </p:txBody>
        </p:sp>
        <p:sp>
          <p:nvSpPr>
            <p:cNvPr id="9" name="Line 15">
              <a:extLst>
                <a:ext uri="{FF2B5EF4-FFF2-40B4-BE49-F238E27FC236}">
                  <a16:creationId xmlns:a16="http://schemas.microsoft.com/office/drawing/2014/main" id="{7CBD34C0-2D8C-BB43-9D08-791B5961EAD2}"/>
                </a:ext>
              </a:extLst>
            </p:cNvPr>
            <p:cNvSpPr>
              <a:spLocks noChangeShapeType="1"/>
            </p:cNvSpPr>
            <p:nvPr/>
          </p:nvSpPr>
          <p:spPr bwMode="auto">
            <a:xfrm flipH="1">
              <a:off x="703" y="1888"/>
              <a:ext cx="272" cy="499"/>
            </a:xfrm>
            <a:prstGeom prst="line">
              <a:avLst/>
            </a:prstGeom>
            <a:noFill/>
            <a:ln w="38100">
              <a:solidFill>
                <a:schemeClr val="tx1"/>
              </a:solidFill>
              <a:round/>
              <a:headEnd/>
              <a:tailEnd/>
            </a:ln>
            <a:effectLst/>
          </p:spPr>
          <p:txBody>
            <a:bodyPr/>
            <a:lstStyle/>
            <a:p>
              <a:endParaRPr lang="zh-TW" altLang="en-US"/>
            </a:p>
          </p:txBody>
        </p:sp>
        <p:sp>
          <p:nvSpPr>
            <p:cNvPr id="10" name="Line 16">
              <a:extLst>
                <a:ext uri="{FF2B5EF4-FFF2-40B4-BE49-F238E27FC236}">
                  <a16:creationId xmlns:a16="http://schemas.microsoft.com/office/drawing/2014/main" id="{BC1E3D8C-8801-2749-BEE5-B2DC334745CE}"/>
                </a:ext>
              </a:extLst>
            </p:cNvPr>
            <p:cNvSpPr>
              <a:spLocks noChangeShapeType="1"/>
            </p:cNvSpPr>
            <p:nvPr/>
          </p:nvSpPr>
          <p:spPr bwMode="auto">
            <a:xfrm>
              <a:off x="975" y="1888"/>
              <a:ext cx="272" cy="499"/>
            </a:xfrm>
            <a:prstGeom prst="line">
              <a:avLst/>
            </a:prstGeom>
            <a:noFill/>
            <a:ln w="38100">
              <a:solidFill>
                <a:schemeClr val="tx1"/>
              </a:solidFill>
              <a:round/>
              <a:headEnd/>
              <a:tailEnd/>
            </a:ln>
            <a:effectLst/>
          </p:spPr>
          <p:txBody>
            <a:bodyPr/>
            <a:lstStyle/>
            <a:p>
              <a:endParaRPr lang="zh-TW" altLang="en-US"/>
            </a:p>
          </p:txBody>
        </p:sp>
        <p:sp>
          <p:nvSpPr>
            <p:cNvPr id="11" name="Line 17">
              <a:extLst>
                <a:ext uri="{FF2B5EF4-FFF2-40B4-BE49-F238E27FC236}">
                  <a16:creationId xmlns:a16="http://schemas.microsoft.com/office/drawing/2014/main" id="{8143A143-D5DE-3846-B3D0-11FF0EDFC983}"/>
                </a:ext>
              </a:extLst>
            </p:cNvPr>
            <p:cNvSpPr>
              <a:spLocks noChangeShapeType="1"/>
            </p:cNvSpPr>
            <p:nvPr/>
          </p:nvSpPr>
          <p:spPr bwMode="auto">
            <a:xfrm>
              <a:off x="703" y="2387"/>
              <a:ext cx="317" cy="499"/>
            </a:xfrm>
            <a:prstGeom prst="line">
              <a:avLst/>
            </a:prstGeom>
            <a:noFill/>
            <a:ln w="38100">
              <a:solidFill>
                <a:schemeClr val="tx1"/>
              </a:solidFill>
              <a:round/>
              <a:headEnd/>
              <a:tailEnd/>
            </a:ln>
            <a:effectLst/>
          </p:spPr>
          <p:txBody>
            <a:bodyPr/>
            <a:lstStyle/>
            <a:p>
              <a:endParaRPr lang="zh-TW" altLang="en-US"/>
            </a:p>
          </p:txBody>
        </p:sp>
        <p:sp>
          <p:nvSpPr>
            <p:cNvPr id="12" name="Line 20">
              <a:extLst>
                <a:ext uri="{FF2B5EF4-FFF2-40B4-BE49-F238E27FC236}">
                  <a16:creationId xmlns:a16="http://schemas.microsoft.com/office/drawing/2014/main" id="{4D1A2B78-4B45-B049-A7BB-6B8BC7DD378C}"/>
                </a:ext>
              </a:extLst>
            </p:cNvPr>
            <p:cNvSpPr>
              <a:spLocks noChangeShapeType="1"/>
            </p:cNvSpPr>
            <p:nvPr/>
          </p:nvSpPr>
          <p:spPr bwMode="auto">
            <a:xfrm flipH="1" flipV="1">
              <a:off x="1746" y="2341"/>
              <a:ext cx="227" cy="545"/>
            </a:xfrm>
            <a:prstGeom prst="line">
              <a:avLst/>
            </a:prstGeom>
            <a:noFill/>
            <a:ln w="38100">
              <a:solidFill>
                <a:schemeClr val="tx1"/>
              </a:solidFill>
              <a:round/>
              <a:headEnd/>
              <a:tailEnd/>
            </a:ln>
            <a:effectLst/>
          </p:spPr>
          <p:txBody>
            <a:bodyPr/>
            <a:lstStyle/>
            <a:p>
              <a:endParaRPr lang="zh-TW" altLang="en-US"/>
            </a:p>
          </p:txBody>
        </p:sp>
        <p:sp>
          <p:nvSpPr>
            <p:cNvPr id="13" name="Line 22">
              <a:extLst>
                <a:ext uri="{FF2B5EF4-FFF2-40B4-BE49-F238E27FC236}">
                  <a16:creationId xmlns:a16="http://schemas.microsoft.com/office/drawing/2014/main" id="{1A72F431-65B7-2B45-81A1-0D9EBAE8FC19}"/>
                </a:ext>
              </a:extLst>
            </p:cNvPr>
            <p:cNvSpPr>
              <a:spLocks noChangeShapeType="1"/>
            </p:cNvSpPr>
            <p:nvPr/>
          </p:nvSpPr>
          <p:spPr bwMode="auto">
            <a:xfrm>
              <a:off x="1973" y="1389"/>
              <a:ext cx="0" cy="544"/>
            </a:xfrm>
            <a:prstGeom prst="line">
              <a:avLst/>
            </a:prstGeom>
            <a:noFill/>
            <a:ln w="38100">
              <a:solidFill>
                <a:schemeClr val="tx1"/>
              </a:solidFill>
              <a:round/>
              <a:headEnd/>
              <a:tailEnd/>
            </a:ln>
            <a:effectLst/>
          </p:spPr>
          <p:txBody>
            <a:bodyPr/>
            <a:lstStyle/>
            <a:p>
              <a:endParaRPr lang="zh-TW" altLang="en-US"/>
            </a:p>
          </p:txBody>
        </p:sp>
        <p:sp>
          <p:nvSpPr>
            <p:cNvPr id="14" name="Line 23">
              <a:extLst>
                <a:ext uri="{FF2B5EF4-FFF2-40B4-BE49-F238E27FC236}">
                  <a16:creationId xmlns:a16="http://schemas.microsoft.com/office/drawing/2014/main" id="{103E732A-26E5-DB41-A1F1-03537197E504}"/>
                </a:ext>
              </a:extLst>
            </p:cNvPr>
            <p:cNvSpPr>
              <a:spLocks noChangeShapeType="1"/>
            </p:cNvSpPr>
            <p:nvPr/>
          </p:nvSpPr>
          <p:spPr bwMode="auto">
            <a:xfrm flipH="1">
              <a:off x="1973" y="1389"/>
              <a:ext cx="499" cy="499"/>
            </a:xfrm>
            <a:prstGeom prst="line">
              <a:avLst/>
            </a:prstGeom>
            <a:noFill/>
            <a:ln w="38100">
              <a:solidFill>
                <a:schemeClr val="tx1"/>
              </a:solidFill>
              <a:round/>
              <a:headEnd/>
              <a:tailEnd/>
            </a:ln>
            <a:effectLst/>
          </p:spPr>
          <p:txBody>
            <a:bodyPr/>
            <a:lstStyle/>
            <a:p>
              <a:endParaRPr lang="zh-TW" altLang="en-US"/>
            </a:p>
          </p:txBody>
        </p:sp>
        <p:sp>
          <p:nvSpPr>
            <p:cNvPr id="15" name="Line 18">
              <a:extLst>
                <a:ext uri="{FF2B5EF4-FFF2-40B4-BE49-F238E27FC236}">
                  <a16:creationId xmlns:a16="http://schemas.microsoft.com/office/drawing/2014/main" id="{EF275455-9BF3-2441-A338-7114E3BD1BF1}"/>
                </a:ext>
              </a:extLst>
            </p:cNvPr>
            <p:cNvSpPr>
              <a:spLocks noChangeShapeType="1"/>
            </p:cNvSpPr>
            <p:nvPr/>
          </p:nvSpPr>
          <p:spPr bwMode="auto">
            <a:xfrm flipH="1">
              <a:off x="1020" y="2387"/>
              <a:ext cx="227" cy="499"/>
            </a:xfrm>
            <a:prstGeom prst="line">
              <a:avLst/>
            </a:prstGeom>
            <a:noFill/>
            <a:ln w="38100">
              <a:solidFill>
                <a:schemeClr val="tx1"/>
              </a:solidFill>
              <a:round/>
              <a:headEnd/>
              <a:tailEnd/>
            </a:ln>
            <a:effectLst/>
          </p:spPr>
          <p:txBody>
            <a:bodyPr/>
            <a:lstStyle/>
            <a:p>
              <a:endParaRPr lang="zh-TW" altLang="en-US"/>
            </a:p>
          </p:txBody>
        </p:sp>
        <p:sp>
          <p:nvSpPr>
            <p:cNvPr id="16" name="Line 21">
              <a:extLst>
                <a:ext uri="{FF2B5EF4-FFF2-40B4-BE49-F238E27FC236}">
                  <a16:creationId xmlns:a16="http://schemas.microsoft.com/office/drawing/2014/main" id="{FDD195D5-1B46-0E4D-8002-C920FBD05D67}"/>
                </a:ext>
              </a:extLst>
            </p:cNvPr>
            <p:cNvSpPr>
              <a:spLocks noChangeShapeType="1"/>
            </p:cNvSpPr>
            <p:nvPr/>
          </p:nvSpPr>
          <p:spPr bwMode="auto">
            <a:xfrm flipH="1">
              <a:off x="1746" y="1933"/>
              <a:ext cx="227" cy="408"/>
            </a:xfrm>
            <a:prstGeom prst="line">
              <a:avLst/>
            </a:prstGeom>
            <a:noFill/>
            <a:ln w="38100">
              <a:solidFill>
                <a:schemeClr val="tx1"/>
              </a:solidFill>
              <a:round/>
              <a:headEnd/>
              <a:tailEnd/>
            </a:ln>
            <a:effectLst/>
          </p:spPr>
          <p:txBody>
            <a:bodyPr/>
            <a:lstStyle/>
            <a:p>
              <a:endParaRPr lang="zh-TW" altLang="en-US"/>
            </a:p>
          </p:txBody>
        </p:sp>
        <p:sp>
          <p:nvSpPr>
            <p:cNvPr id="17" name="Oval 4">
              <a:extLst>
                <a:ext uri="{FF2B5EF4-FFF2-40B4-BE49-F238E27FC236}">
                  <a16:creationId xmlns:a16="http://schemas.microsoft.com/office/drawing/2014/main" id="{89EA780D-B29E-9F49-B3F5-1244905AD3E9}"/>
                </a:ext>
              </a:extLst>
            </p:cNvPr>
            <p:cNvSpPr>
              <a:spLocks noChangeArrowheads="1"/>
            </p:cNvSpPr>
            <p:nvPr/>
          </p:nvSpPr>
          <p:spPr bwMode="auto">
            <a:xfrm>
              <a:off x="839"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18" name="Oval 5">
              <a:extLst>
                <a:ext uri="{FF2B5EF4-FFF2-40B4-BE49-F238E27FC236}">
                  <a16:creationId xmlns:a16="http://schemas.microsoft.com/office/drawing/2014/main" id="{DA6DE3F0-2063-504B-A42D-4660AB6604BA}"/>
                </a:ext>
              </a:extLst>
            </p:cNvPr>
            <p:cNvSpPr>
              <a:spLocks noChangeArrowheads="1"/>
            </p:cNvSpPr>
            <p:nvPr/>
          </p:nvSpPr>
          <p:spPr bwMode="auto">
            <a:xfrm>
              <a:off x="839"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19" name="Oval 6">
              <a:extLst>
                <a:ext uri="{FF2B5EF4-FFF2-40B4-BE49-F238E27FC236}">
                  <a16:creationId xmlns:a16="http://schemas.microsoft.com/office/drawing/2014/main" id="{FA4D095C-46DF-2040-8BEA-0EE19E86CADB}"/>
                </a:ext>
              </a:extLst>
            </p:cNvPr>
            <p:cNvSpPr>
              <a:spLocks noChangeArrowheads="1"/>
            </p:cNvSpPr>
            <p:nvPr/>
          </p:nvSpPr>
          <p:spPr bwMode="auto">
            <a:xfrm>
              <a:off x="567"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20" name="Oval 7">
              <a:extLst>
                <a:ext uri="{FF2B5EF4-FFF2-40B4-BE49-F238E27FC236}">
                  <a16:creationId xmlns:a16="http://schemas.microsoft.com/office/drawing/2014/main" id="{96068BC3-ECA1-EA45-BA4E-A761CD3BC654}"/>
                </a:ext>
              </a:extLst>
            </p:cNvPr>
            <p:cNvSpPr>
              <a:spLocks noChangeArrowheads="1"/>
            </p:cNvSpPr>
            <p:nvPr/>
          </p:nvSpPr>
          <p:spPr bwMode="auto">
            <a:xfrm>
              <a:off x="1111"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21" name="Oval 8">
              <a:extLst>
                <a:ext uri="{FF2B5EF4-FFF2-40B4-BE49-F238E27FC236}">
                  <a16:creationId xmlns:a16="http://schemas.microsoft.com/office/drawing/2014/main" id="{B930347E-8921-2842-BB75-651613B56426}"/>
                </a:ext>
              </a:extLst>
            </p:cNvPr>
            <p:cNvSpPr>
              <a:spLocks noChangeArrowheads="1"/>
            </p:cNvSpPr>
            <p:nvPr/>
          </p:nvSpPr>
          <p:spPr bwMode="auto">
            <a:xfrm>
              <a:off x="839"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22" name="Oval 9">
              <a:extLst>
                <a:ext uri="{FF2B5EF4-FFF2-40B4-BE49-F238E27FC236}">
                  <a16:creationId xmlns:a16="http://schemas.microsoft.com/office/drawing/2014/main" id="{B461EA25-0288-7B4A-9CA2-9267193AB66B}"/>
                </a:ext>
              </a:extLst>
            </p:cNvPr>
            <p:cNvSpPr>
              <a:spLocks noChangeArrowheads="1"/>
            </p:cNvSpPr>
            <p:nvPr/>
          </p:nvSpPr>
          <p:spPr bwMode="auto">
            <a:xfrm>
              <a:off x="1610"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23" name="Oval 10">
              <a:extLst>
                <a:ext uri="{FF2B5EF4-FFF2-40B4-BE49-F238E27FC236}">
                  <a16:creationId xmlns:a16="http://schemas.microsoft.com/office/drawing/2014/main" id="{33B4BA75-35B4-DE4F-A7C8-392692208A58}"/>
                </a:ext>
              </a:extLst>
            </p:cNvPr>
            <p:cNvSpPr>
              <a:spLocks noChangeArrowheads="1"/>
            </p:cNvSpPr>
            <p:nvPr/>
          </p:nvSpPr>
          <p:spPr bwMode="auto">
            <a:xfrm>
              <a:off x="1837" y="175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24" name="Oval 11">
              <a:extLst>
                <a:ext uri="{FF2B5EF4-FFF2-40B4-BE49-F238E27FC236}">
                  <a16:creationId xmlns:a16="http://schemas.microsoft.com/office/drawing/2014/main" id="{FB2D2C41-D74B-9348-927B-7A44BAC934F7}"/>
                </a:ext>
              </a:extLst>
            </p:cNvPr>
            <p:cNvSpPr>
              <a:spLocks noChangeArrowheads="1"/>
            </p:cNvSpPr>
            <p:nvPr/>
          </p:nvSpPr>
          <p:spPr bwMode="auto">
            <a:xfrm>
              <a:off x="1837"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25" name="Oval 12">
              <a:extLst>
                <a:ext uri="{FF2B5EF4-FFF2-40B4-BE49-F238E27FC236}">
                  <a16:creationId xmlns:a16="http://schemas.microsoft.com/office/drawing/2014/main" id="{19CCB755-C88D-ED4E-8425-7A7AD735B93C}"/>
                </a:ext>
              </a:extLst>
            </p:cNvPr>
            <p:cNvSpPr>
              <a:spLocks noChangeArrowheads="1"/>
            </p:cNvSpPr>
            <p:nvPr/>
          </p:nvSpPr>
          <p:spPr bwMode="auto">
            <a:xfrm>
              <a:off x="1837"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26" name="Oval 13">
              <a:extLst>
                <a:ext uri="{FF2B5EF4-FFF2-40B4-BE49-F238E27FC236}">
                  <a16:creationId xmlns:a16="http://schemas.microsoft.com/office/drawing/2014/main" id="{AEAC5F66-F175-2F49-9D14-7C0C8B7E9108}"/>
                </a:ext>
              </a:extLst>
            </p:cNvPr>
            <p:cNvSpPr>
              <a:spLocks noChangeArrowheads="1"/>
            </p:cNvSpPr>
            <p:nvPr/>
          </p:nvSpPr>
          <p:spPr bwMode="auto">
            <a:xfrm>
              <a:off x="2336" y="125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grpSp>
      <p:sp>
        <p:nvSpPr>
          <p:cNvPr id="28" name="TextBox 27">
            <a:extLst>
              <a:ext uri="{FF2B5EF4-FFF2-40B4-BE49-F238E27FC236}">
                <a16:creationId xmlns:a16="http://schemas.microsoft.com/office/drawing/2014/main" id="{D1A8D426-9B61-334B-BFAB-3A52FFBBC1D4}"/>
              </a:ext>
            </a:extLst>
          </p:cNvPr>
          <p:cNvSpPr txBox="1"/>
          <p:nvPr/>
        </p:nvSpPr>
        <p:spPr>
          <a:xfrm>
            <a:off x="278209" y="5382458"/>
            <a:ext cx="1772858" cy="369332"/>
          </a:xfrm>
          <a:prstGeom prst="rect">
            <a:avLst/>
          </a:prstGeom>
          <a:noFill/>
        </p:spPr>
        <p:txBody>
          <a:bodyPr wrap="none" rtlCol="0">
            <a:spAutoFit/>
          </a:bodyPr>
          <a:lstStyle/>
          <a:p>
            <a:r>
              <a:rPr lang="en-US" dirty="0"/>
              <a:t>Let’s start from 3</a:t>
            </a:r>
          </a:p>
        </p:txBody>
      </p:sp>
      <p:grpSp>
        <p:nvGrpSpPr>
          <p:cNvPr id="29" name="Group 81">
            <a:extLst>
              <a:ext uri="{FF2B5EF4-FFF2-40B4-BE49-F238E27FC236}">
                <a16:creationId xmlns:a16="http://schemas.microsoft.com/office/drawing/2014/main" id="{ED2D2DA2-2A5D-A242-8FE1-22D5FBF9CBCF}"/>
              </a:ext>
            </a:extLst>
          </p:cNvPr>
          <p:cNvGrpSpPr>
            <a:grpSpLocks/>
          </p:cNvGrpSpPr>
          <p:nvPr/>
        </p:nvGrpSpPr>
        <p:grpSpPr bwMode="auto">
          <a:xfrm>
            <a:off x="2786050" y="2910042"/>
            <a:ext cx="2857520" cy="2709849"/>
            <a:chOff x="1008" y="2033"/>
            <a:chExt cx="2099" cy="2182"/>
          </a:xfrm>
        </p:grpSpPr>
        <p:sp>
          <p:nvSpPr>
            <p:cNvPr id="30" name="Line 5">
              <a:extLst>
                <a:ext uri="{FF2B5EF4-FFF2-40B4-BE49-F238E27FC236}">
                  <a16:creationId xmlns:a16="http://schemas.microsoft.com/office/drawing/2014/main" id="{0DE5DB21-B785-5744-A4BB-BBE4AA2EC5E5}"/>
                </a:ext>
              </a:extLst>
            </p:cNvPr>
            <p:cNvSpPr>
              <a:spLocks noChangeShapeType="1"/>
            </p:cNvSpPr>
            <p:nvPr/>
          </p:nvSpPr>
          <p:spPr bwMode="auto">
            <a:xfrm>
              <a:off x="2472" y="2886"/>
              <a:ext cx="0" cy="998"/>
            </a:xfrm>
            <a:prstGeom prst="line">
              <a:avLst/>
            </a:prstGeom>
            <a:noFill/>
            <a:ln w="38100">
              <a:solidFill>
                <a:schemeClr val="tx1"/>
              </a:solidFill>
              <a:round/>
              <a:headEnd/>
              <a:tailEnd/>
            </a:ln>
            <a:effectLst/>
          </p:spPr>
          <p:txBody>
            <a:bodyPr/>
            <a:lstStyle/>
            <a:p>
              <a:endParaRPr lang="zh-TW" altLang="en-US"/>
            </a:p>
          </p:txBody>
        </p:sp>
        <p:sp>
          <p:nvSpPr>
            <p:cNvPr id="31" name="Line 6">
              <a:extLst>
                <a:ext uri="{FF2B5EF4-FFF2-40B4-BE49-F238E27FC236}">
                  <a16:creationId xmlns:a16="http://schemas.microsoft.com/office/drawing/2014/main" id="{96D92876-EAE0-FC48-9ACA-68076F2E2B94}"/>
                </a:ext>
              </a:extLst>
            </p:cNvPr>
            <p:cNvSpPr>
              <a:spLocks noChangeShapeType="1"/>
            </p:cNvSpPr>
            <p:nvPr/>
          </p:nvSpPr>
          <p:spPr bwMode="auto">
            <a:xfrm flipH="1">
              <a:off x="1746" y="3385"/>
              <a:ext cx="499" cy="0"/>
            </a:xfrm>
            <a:prstGeom prst="line">
              <a:avLst/>
            </a:prstGeom>
            <a:noFill/>
            <a:ln w="38100">
              <a:solidFill>
                <a:schemeClr val="tx1"/>
              </a:solidFill>
              <a:round/>
              <a:headEnd/>
              <a:tailEnd/>
            </a:ln>
            <a:effectLst/>
          </p:spPr>
          <p:txBody>
            <a:bodyPr/>
            <a:lstStyle/>
            <a:p>
              <a:endParaRPr lang="zh-TW" altLang="en-US"/>
            </a:p>
          </p:txBody>
        </p:sp>
        <p:sp>
          <p:nvSpPr>
            <p:cNvPr id="32" name="Line 7">
              <a:extLst>
                <a:ext uri="{FF2B5EF4-FFF2-40B4-BE49-F238E27FC236}">
                  <a16:creationId xmlns:a16="http://schemas.microsoft.com/office/drawing/2014/main" id="{F20654EA-304E-3A41-A00A-53BDF8988D18}"/>
                </a:ext>
              </a:extLst>
            </p:cNvPr>
            <p:cNvSpPr>
              <a:spLocks noChangeShapeType="1"/>
            </p:cNvSpPr>
            <p:nvPr/>
          </p:nvSpPr>
          <p:spPr bwMode="auto">
            <a:xfrm>
              <a:off x="1474" y="2387"/>
              <a:ext cx="0" cy="544"/>
            </a:xfrm>
            <a:prstGeom prst="line">
              <a:avLst/>
            </a:prstGeom>
            <a:noFill/>
            <a:ln w="38100">
              <a:solidFill>
                <a:schemeClr val="tx1"/>
              </a:solidFill>
              <a:round/>
              <a:headEnd/>
              <a:tailEnd/>
            </a:ln>
            <a:effectLst/>
          </p:spPr>
          <p:txBody>
            <a:bodyPr/>
            <a:lstStyle/>
            <a:p>
              <a:endParaRPr lang="zh-TW" altLang="en-US"/>
            </a:p>
          </p:txBody>
        </p:sp>
        <p:sp>
          <p:nvSpPr>
            <p:cNvPr id="33" name="Line 8">
              <a:extLst>
                <a:ext uri="{FF2B5EF4-FFF2-40B4-BE49-F238E27FC236}">
                  <a16:creationId xmlns:a16="http://schemas.microsoft.com/office/drawing/2014/main" id="{EA6B89F1-54AB-9F48-8DD7-D3B09A9836FD}"/>
                </a:ext>
              </a:extLst>
            </p:cNvPr>
            <p:cNvSpPr>
              <a:spLocks noChangeShapeType="1"/>
            </p:cNvSpPr>
            <p:nvPr/>
          </p:nvSpPr>
          <p:spPr bwMode="auto">
            <a:xfrm flipH="1">
              <a:off x="1202" y="2886"/>
              <a:ext cx="272" cy="499"/>
            </a:xfrm>
            <a:prstGeom prst="line">
              <a:avLst/>
            </a:prstGeom>
            <a:noFill/>
            <a:ln w="38100">
              <a:solidFill>
                <a:schemeClr val="tx1"/>
              </a:solidFill>
              <a:round/>
              <a:headEnd/>
              <a:tailEnd/>
            </a:ln>
            <a:effectLst/>
          </p:spPr>
          <p:txBody>
            <a:bodyPr/>
            <a:lstStyle/>
            <a:p>
              <a:endParaRPr lang="zh-TW" altLang="en-US"/>
            </a:p>
          </p:txBody>
        </p:sp>
        <p:sp>
          <p:nvSpPr>
            <p:cNvPr id="34" name="Line 9">
              <a:extLst>
                <a:ext uri="{FF2B5EF4-FFF2-40B4-BE49-F238E27FC236}">
                  <a16:creationId xmlns:a16="http://schemas.microsoft.com/office/drawing/2014/main" id="{4E7B0D65-D146-8742-8158-E2C259F32499}"/>
                </a:ext>
              </a:extLst>
            </p:cNvPr>
            <p:cNvSpPr>
              <a:spLocks noChangeShapeType="1"/>
            </p:cNvSpPr>
            <p:nvPr/>
          </p:nvSpPr>
          <p:spPr bwMode="auto">
            <a:xfrm>
              <a:off x="1474" y="2886"/>
              <a:ext cx="272" cy="499"/>
            </a:xfrm>
            <a:prstGeom prst="line">
              <a:avLst/>
            </a:prstGeom>
            <a:noFill/>
            <a:ln w="38100">
              <a:solidFill>
                <a:schemeClr val="tx1"/>
              </a:solidFill>
              <a:prstDash val="sysDot"/>
              <a:round/>
              <a:headEnd/>
              <a:tailEnd/>
            </a:ln>
            <a:effectLst/>
          </p:spPr>
          <p:txBody>
            <a:bodyPr/>
            <a:lstStyle/>
            <a:p>
              <a:endParaRPr lang="zh-TW" altLang="en-US"/>
            </a:p>
          </p:txBody>
        </p:sp>
        <p:sp>
          <p:nvSpPr>
            <p:cNvPr id="35" name="Line 10">
              <a:extLst>
                <a:ext uri="{FF2B5EF4-FFF2-40B4-BE49-F238E27FC236}">
                  <a16:creationId xmlns:a16="http://schemas.microsoft.com/office/drawing/2014/main" id="{6C5FB8CB-09D9-F347-8316-C62B401A4CC7}"/>
                </a:ext>
              </a:extLst>
            </p:cNvPr>
            <p:cNvSpPr>
              <a:spLocks noChangeShapeType="1"/>
            </p:cNvSpPr>
            <p:nvPr/>
          </p:nvSpPr>
          <p:spPr bwMode="auto">
            <a:xfrm>
              <a:off x="1202" y="3385"/>
              <a:ext cx="317" cy="499"/>
            </a:xfrm>
            <a:prstGeom prst="line">
              <a:avLst/>
            </a:prstGeom>
            <a:noFill/>
            <a:ln w="38100">
              <a:solidFill>
                <a:schemeClr val="tx1"/>
              </a:solidFill>
              <a:round/>
              <a:headEnd/>
              <a:tailEnd/>
            </a:ln>
            <a:effectLst/>
          </p:spPr>
          <p:txBody>
            <a:bodyPr/>
            <a:lstStyle/>
            <a:p>
              <a:endParaRPr lang="zh-TW" altLang="en-US"/>
            </a:p>
          </p:txBody>
        </p:sp>
        <p:sp>
          <p:nvSpPr>
            <p:cNvPr id="36" name="Line 11">
              <a:extLst>
                <a:ext uri="{FF2B5EF4-FFF2-40B4-BE49-F238E27FC236}">
                  <a16:creationId xmlns:a16="http://schemas.microsoft.com/office/drawing/2014/main" id="{B0977E72-826F-2447-8F34-F2A54250ADD1}"/>
                </a:ext>
              </a:extLst>
            </p:cNvPr>
            <p:cNvSpPr>
              <a:spLocks noChangeShapeType="1"/>
            </p:cNvSpPr>
            <p:nvPr/>
          </p:nvSpPr>
          <p:spPr bwMode="auto">
            <a:xfrm flipH="1" flipV="1">
              <a:off x="2245" y="3339"/>
              <a:ext cx="227" cy="545"/>
            </a:xfrm>
            <a:prstGeom prst="line">
              <a:avLst/>
            </a:prstGeom>
            <a:noFill/>
            <a:ln w="38100">
              <a:solidFill>
                <a:schemeClr val="tx1"/>
              </a:solidFill>
              <a:round/>
              <a:headEnd/>
              <a:tailEnd/>
            </a:ln>
            <a:effectLst/>
          </p:spPr>
          <p:txBody>
            <a:bodyPr/>
            <a:lstStyle/>
            <a:p>
              <a:endParaRPr lang="zh-TW" altLang="en-US"/>
            </a:p>
          </p:txBody>
        </p:sp>
        <p:sp>
          <p:nvSpPr>
            <p:cNvPr id="37" name="Line 12">
              <a:extLst>
                <a:ext uri="{FF2B5EF4-FFF2-40B4-BE49-F238E27FC236}">
                  <a16:creationId xmlns:a16="http://schemas.microsoft.com/office/drawing/2014/main" id="{5AE0F6D9-3EBB-3246-8CE1-746B579FD895}"/>
                </a:ext>
              </a:extLst>
            </p:cNvPr>
            <p:cNvSpPr>
              <a:spLocks noChangeShapeType="1"/>
            </p:cNvSpPr>
            <p:nvPr/>
          </p:nvSpPr>
          <p:spPr bwMode="auto">
            <a:xfrm>
              <a:off x="2472" y="2387"/>
              <a:ext cx="0" cy="544"/>
            </a:xfrm>
            <a:prstGeom prst="line">
              <a:avLst/>
            </a:prstGeom>
            <a:noFill/>
            <a:ln w="38100">
              <a:solidFill>
                <a:schemeClr val="tx1"/>
              </a:solidFill>
              <a:round/>
              <a:headEnd/>
              <a:tailEnd/>
            </a:ln>
            <a:effectLst/>
          </p:spPr>
          <p:txBody>
            <a:bodyPr/>
            <a:lstStyle/>
            <a:p>
              <a:endParaRPr lang="zh-TW" altLang="en-US"/>
            </a:p>
          </p:txBody>
        </p:sp>
        <p:sp>
          <p:nvSpPr>
            <p:cNvPr id="38" name="Line 13">
              <a:extLst>
                <a:ext uri="{FF2B5EF4-FFF2-40B4-BE49-F238E27FC236}">
                  <a16:creationId xmlns:a16="http://schemas.microsoft.com/office/drawing/2014/main" id="{12C493CA-120E-2B4F-88C3-58A59051DCFB}"/>
                </a:ext>
              </a:extLst>
            </p:cNvPr>
            <p:cNvSpPr>
              <a:spLocks noChangeShapeType="1"/>
            </p:cNvSpPr>
            <p:nvPr/>
          </p:nvSpPr>
          <p:spPr bwMode="auto">
            <a:xfrm flipH="1">
              <a:off x="2472" y="2387"/>
              <a:ext cx="499" cy="499"/>
            </a:xfrm>
            <a:prstGeom prst="line">
              <a:avLst/>
            </a:prstGeom>
            <a:noFill/>
            <a:ln w="38100">
              <a:solidFill>
                <a:schemeClr val="tx1"/>
              </a:solidFill>
              <a:round/>
              <a:headEnd/>
              <a:tailEnd/>
            </a:ln>
            <a:effectLst/>
          </p:spPr>
          <p:txBody>
            <a:bodyPr/>
            <a:lstStyle/>
            <a:p>
              <a:endParaRPr lang="zh-TW" altLang="en-US"/>
            </a:p>
          </p:txBody>
        </p:sp>
        <p:sp>
          <p:nvSpPr>
            <p:cNvPr id="39" name="Line 14">
              <a:extLst>
                <a:ext uri="{FF2B5EF4-FFF2-40B4-BE49-F238E27FC236}">
                  <a16:creationId xmlns:a16="http://schemas.microsoft.com/office/drawing/2014/main" id="{26EE2747-1132-094D-9E1D-10F48E3EDAF6}"/>
                </a:ext>
              </a:extLst>
            </p:cNvPr>
            <p:cNvSpPr>
              <a:spLocks noChangeShapeType="1"/>
            </p:cNvSpPr>
            <p:nvPr/>
          </p:nvSpPr>
          <p:spPr bwMode="auto">
            <a:xfrm flipH="1">
              <a:off x="1519" y="3385"/>
              <a:ext cx="227" cy="499"/>
            </a:xfrm>
            <a:prstGeom prst="line">
              <a:avLst/>
            </a:prstGeom>
            <a:noFill/>
            <a:ln w="38100">
              <a:solidFill>
                <a:schemeClr val="tx1"/>
              </a:solidFill>
              <a:round/>
              <a:headEnd/>
              <a:tailEnd/>
            </a:ln>
            <a:effectLst/>
          </p:spPr>
          <p:txBody>
            <a:bodyPr/>
            <a:lstStyle/>
            <a:p>
              <a:endParaRPr lang="zh-TW" altLang="en-US"/>
            </a:p>
          </p:txBody>
        </p:sp>
        <p:sp>
          <p:nvSpPr>
            <p:cNvPr id="40" name="Line 15">
              <a:extLst>
                <a:ext uri="{FF2B5EF4-FFF2-40B4-BE49-F238E27FC236}">
                  <a16:creationId xmlns:a16="http://schemas.microsoft.com/office/drawing/2014/main" id="{980EEAF6-0A92-DB43-9818-BF51E6A71280}"/>
                </a:ext>
              </a:extLst>
            </p:cNvPr>
            <p:cNvSpPr>
              <a:spLocks noChangeShapeType="1"/>
            </p:cNvSpPr>
            <p:nvPr/>
          </p:nvSpPr>
          <p:spPr bwMode="auto">
            <a:xfrm flipH="1">
              <a:off x="2245" y="2931"/>
              <a:ext cx="227" cy="408"/>
            </a:xfrm>
            <a:prstGeom prst="line">
              <a:avLst/>
            </a:prstGeom>
            <a:noFill/>
            <a:ln w="38100">
              <a:solidFill>
                <a:schemeClr val="tx1"/>
              </a:solidFill>
              <a:prstDash val="sysDot"/>
              <a:round/>
              <a:headEnd/>
              <a:tailEnd/>
            </a:ln>
            <a:effectLst/>
          </p:spPr>
          <p:txBody>
            <a:bodyPr/>
            <a:lstStyle/>
            <a:p>
              <a:endParaRPr lang="zh-TW" altLang="en-US"/>
            </a:p>
          </p:txBody>
        </p:sp>
        <p:sp>
          <p:nvSpPr>
            <p:cNvPr id="41" name="Oval 16">
              <a:extLst>
                <a:ext uri="{FF2B5EF4-FFF2-40B4-BE49-F238E27FC236}">
                  <a16:creationId xmlns:a16="http://schemas.microsoft.com/office/drawing/2014/main" id="{50DDD21B-1F79-D245-905E-E2F7FDDF69E5}"/>
                </a:ext>
              </a:extLst>
            </p:cNvPr>
            <p:cNvSpPr>
              <a:spLocks noChangeArrowheads="1"/>
            </p:cNvSpPr>
            <p:nvPr/>
          </p:nvSpPr>
          <p:spPr bwMode="auto">
            <a:xfrm>
              <a:off x="1338"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42" name="Oval 17">
              <a:extLst>
                <a:ext uri="{FF2B5EF4-FFF2-40B4-BE49-F238E27FC236}">
                  <a16:creationId xmlns:a16="http://schemas.microsoft.com/office/drawing/2014/main" id="{4D3417F5-B1E9-9B4A-800A-2A51C38413A6}"/>
                </a:ext>
              </a:extLst>
            </p:cNvPr>
            <p:cNvSpPr>
              <a:spLocks noChangeArrowheads="1"/>
            </p:cNvSpPr>
            <p:nvPr/>
          </p:nvSpPr>
          <p:spPr bwMode="auto">
            <a:xfrm>
              <a:off x="1338"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43" name="Oval 18">
              <a:extLst>
                <a:ext uri="{FF2B5EF4-FFF2-40B4-BE49-F238E27FC236}">
                  <a16:creationId xmlns:a16="http://schemas.microsoft.com/office/drawing/2014/main" id="{72CD48E4-B43B-794C-822F-E448692E2997}"/>
                </a:ext>
              </a:extLst>
            </p:cNvPr>
            <p:cNvSpPr>
              <a:spLocks noChangeArrowheads="1"/>
            </p:cNvSpPr>
            <p:nvPr/>
          </p:nvSpPr>
          <p:spPr bwMode="auto">
            <a:xfrm>
              <a:off x="1066" y="3249"/>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44" name="Oval 19">
              <a:extLst>
                <a:ext uri="{FF2B5EF4-FFF2-40B4-BE49-F238E27FC236}">
                  <a16:creationId xmlns:a16="http://schemas.microsoft.com/office/drawing/2014/main" id="{7947493C-07EF-FB44-81AD-BE2297800F1C}"/>
                </a:ext>
              </a:extLst>
            </p:cNvPr>
            <p:cNvSpPr>
              <a:spLocks noChangeArrowheads="1"/>
            </p:cNvSpPr>
            <p:nvPr/>
          </p:nvSpPr>
          <p:spPr bwMode="auto">
            <a:xfrm>
              <a:off x="1610" y="3249"/>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3</a:t>
              </a:r>
            </a:p>
          </p:txBody>
        </p:sp>
        <p:sp>
          <p:nvSpPr>
            <p:cNvPr id="45" name="Oval 20">
              <a:extLst>
                <a:ext uri="{FF2B5EF4-FFF2-40B4-BE49-F238E27FC236}">
                  <a16:creationId xmlns:a16="http://schemas.microsoft.com/office/drawing/2014/main" id="{76280032-9197-EE4C-AFBA-C89583B4D5CC}"/>
                </a:ext>
              </a:extLst>
            </p:cNvPr>
            <p:cNvSpPr>
              <a:spLocks noChangeArrowheads="1"/>
            </p:cNvSpPr>
            <p:nvPr/>
          </p:nvSpPr>
          <p:spPr bwMode="auto">
            <a:xfrm>
              <a:off x="1338" y="374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46" name="Oval 21">
              <a:extLst>
                <a:ext uri="{FF2B5EF4-FFF2-40B4-BE49-F238E27FC236}">
                  <a16:creationId xmlns:a16="http://schemas.microsoft.com/office/drawing/2014/main" id="{A8DC149E-7012-714E-9BA4-E283C33DFBA4}"/>
                </a:ext>
              </a:extLst>
            </p:cNvPr>
            <p:cNvSpPr>
              <a:spLocks noChangeArrowheads="1"/>
            </p:cNvSpPr>
            <p:nvPr/>
          </p:nvSpPr>
          <p:spPr bwMode="auto">
            <a:xfrm>
              <a:off x="2109" y="3249"/>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47" name="Oval 22">
              <a:extLst>
                <a:ext uri="{FF2B5EF4-FFF2-40B4-BE49-F238E27FC236}">
                  <a16:creationId xmlns:a16="http://schemas.microsoft.com/office/drawing/2014/main" id="{49682A68-F934-834B-AF1F-F66A3786DEB4}"/>
                </a:ext>
              </a:extLst>
            </p:cNvPr>
            <p:cNvSpPr>
              <a:spLocks noChangeArrowheads="1"/>
            </p:cNvSpPr>
            <p:nvPr/>
          </p:nvSpPr>
          <p:spPr bwMode="auto">
            <a:xfrm>
              <a:off x="2336" y="2750"/>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48" name="Oval 23">
              <a:extLst>
                <a:ext uri="{FF2B5EF4-FFF2-40B4-BE49-F238E27FC236}">
                  <a16:creationId xmlns:a16="http://schemas.microsoft.com/office/drawing/2014/main" id="{918CF34B-892A-C34F-BD3F-8433BEC5E93C}"/>
                </a:ext>
              </a:extLst>
            </p:cNvPr>
            <p:cNvSpPr>
              <a:spLocks noChangeArrowheads="1"/>
            </p:cNvSpPr>
            <p:nvPr/>
          </p:nvSpPr>
          <p:spPr bwMode="auto">
            <a:xfrm>
              <a:off x="2336" y="374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49" name="Oval 24">
              <a:extLst>
                <a:ext uri="{FF2B5EF4-FFF2-40B4-BE49-F238E27FC236}">
                  <a16:creationId xmlns:a16="http://schemas.microsoft.com/office/drawing/2014/main" id="{0131E9D3-56FA-174E-AE55-7AF0E0075F95}"/>
                </a:ext>
              </a:extLst>
            </p:cNvPr>
            <p:cNvSpPr>
              <a:spLocks noChangeArrowheads="1"/>
            </p:cNvSpPr>
            <p:nvPr/>
          </p:nvSpPr>
          <p:spPr bwMode="auto">
            <a:xfrm>
              <a:off x="2336"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dirty="0">
                  <a:solidFill>
                    <a:schemeClr val="bg1"/>
                  </a:solidFill>
                </a:rPr>
                <a:t>8</a:t>
              </a:r>
            </a:p>
          </p:txBody>
        </p:sp>
        <p:sp>
          <p:nvSpPr>
            <p:cNvPr id="50" name="Oval 25">
              <a:extLst>
                <a:ext uri="{FF2B5EF4-FFF2-40B4-BE49-F238E27FC236}">
                  <a16:creationId xmlns:a16="http://schemas.microsoft.com/office/drawing/2014/main" id="{FC8E9E69-430C-CA43-88EE-98BF75A66BD6}"/>
                </a:ext>
              </a:extLst>
            </p:cNvPr>
            <p:cNvSpPr>
              <a:spLocks noChangeArrowheads="1"/>
            </p:cNvSpPr>
            <p:nvPr/>
          </p:nvSpPr>
          <p:spPr bwMode="auto">
            <a:xfrm>
              <a:off x="2835" y="2251"/>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51" name="Text Box 56">
              <a:extLst>
                <a:ext uri="{FF2B5EF4-FFF2-40B4-BE49-F238E27FC236}">
                  <a16:creationId xmlns:a16="http://schemas.microsoft.com/office/drawing/2014/main" id="{9DB5D24F-24C4-C447-89A1-F6FEEB802950}"/>
                </a:ext>
              </a:extLst>
            </p:cNvPr>
            <p:cNvSpPr txBox="1">
              <a:spLocks noChangeArrowheads="1"/>
            </p:cNvSpPr>
            <p:nvPr/>
          </p:nvSpPr>
          <p:spPr bwMode="auto">
            <a:xfrm>
              <a:off x="1690" y="3011"/>
              <a:ext cx="195" cy="231"/>
            </a:xfrm>
            <a:prstGeom prst="rect">
              <a:avLst/>
            </a:prstGeom>
            <a:noFill/>
            <a:ln w="9525">
              <a:noFill/>
              <a:miter lim="800000"/>
              <a:headEnd/>
              <a:tailEnd/>
            </a:ln>
            <a:effectLst/>
          </p:spPr>
          <p:txBody>
            <a:bodyPr wrap="none">
              <a:spAutoFit/>
            </a:bodyPr>
            <a:lstStyle/>
            <a:p>
              <a:r>
                <a:rPr lang="en-US" altLang="zh-TW" dirty="0"/>
                <a:t>1</a:t>
              </a:r>
            </a:p>
          </p:txBody>
        </p:sp>
        <p:sp>
          <p:nvSpPr>
            <p:cNvPr id="52" name="Text Box 58">
              <a:extLst>
                <a:ext uri="{FF2B5EF4-FFF2-40B4-BE49-F238E27FC236}">
                  <a16:creationId xmlns:a16="http://schemas.microsoft.com/office/drawing/2014/main" id="{65025639-C978-C041-A5BB-2F80C6E6319E}"/>
                </a:ext>
              </a:extLst>
            </p:cNvPr>
            <p:cNvSpPr txBox="1">
              <a:spLocks noChangeArrowheads="1"/>
            </p:cNvSpPr>
            <p:nvPr/>
          </p:nvSpPr>
          <p:spPr bwMode="auto">
            <a:xfrm>
              <a:off x="1326" y="3984"/>
              <a:ext cx="195" cy="231"/>
            </a:xfrm>
            <a:prstGeom prst="rect">
              <a:avLst/>
            </a:prstGeom>
            <a:noFill/>
            <a:ln w="9525">
              <a:noFill/>
              <a:miter lim="800000"/>
              <a:headEnd/>
              <a:tailEnd/>
            </a:ln>
            <a:effectLst/>
          </p:spPr>
          <p:txBody>
            <a:bodyPr wrap="none">
              <a:spAutoFit/>
            </a:bodyPr>
            <a:lstStyle/>
            <a:p>
              <a:r>
                <a:rPr lang="en-US" altLang="zh-TW"/>
                <a:t>2</a:t>
              </a:r>
            </a:p>
          </p:txBody>
        </p:sp>
        <p:sp>
          <p:nvSpPr>
            <p:cNvPr id="53" name="Text Box 60">
              <a:extLst>
                <a:ext uri="{FF2B5EF4-FFF2-40B4-BE49-F238E27FC236}">
                  <a16:creationId xmlns:a16="http://schemas.microsoft.com/office/drawing/2014/main" id="{22FCA6F5-CAC7-814D-94A6-7365A9D4280E}"/>
                </a:ext>
              </a:extLst>
            </p:cNvPr>
            <p:cNvSpPr txBox="1">
              <a:spLocks noChangeArrowheads="1"/>
            </p:cNvSpPr>
            <p:nvPr/>
          </p:nvSpPr>
          <p:spPr bwMode="auto">
            <a:xfrm>
              <a:off x="1008" y="3077"/>
              <a:ext cx="195" cy="231"/>
            </a:xfrm>
            <a:prstGeom prst="rect">
              <a:avLst/>
            </a:prstGeom>
            <a:noFill/>
            <a:ln w="9525">
              <a:noFill/>
              <a:miter lim="800000"/>
              <a:headEnd/>
              <a:tailEnd/>
            </a:ln>
            <a:effectLst/>
          </p:spPr>
          <p:txBody>
            <a:bodyPr wrap="none">
              <a:spAutoFit/>
            </a:bodyPr>
            <a:lstStyle/>
            <a:p>
              <a:r>
                <a:rPr lang="en-US" altLang="zh-TW"/>
                <a:t>3</a:t>
              </a:r>
            </a:p>
          </p:txBody>
        </p:sp>
        <p:sp>
          <p:nvSpPr>
            <p:cNvPr id="54" name="Text Box 62">
              <a:extLst>
                <a:ext uri="{FF2B5EF4-FFF2-40B4-BE49-F238E27FC236}">
                  <a16:creationId xmlns:a16="http://schemas.microsoft.com/office/drawing/2014/main" id="{A467E2A6-9AD2-D44E-A209-869A496D5CED}"/>
                </a:ext>
              </a:extLst>
            </p:cNvPr>
            <p:cNvSpPr txBox="1">
              <a:spLocks noChangeArrowheads="1"/>
            </p:cNvSpPr>
            <p:nvPr/>
          </p:nvSpPr>
          <p:spPr bwMode="auto">
            <a:xfrm>
              <a:off x="1235" y="2623"/>
              <a:ext cx="195" cy="231"/>
            </a:xfrm>
            <a:prstGeom prst="rect">
              <a:avLst/>
            </a:prstGeom>
            <a:noFill/>
            <a:ln w="9525">
              <a:noFill/>
              <a:miter lim="800000"/>
              <a:headEnd/>
              <a:tailEnd/>
            </a:ln>
            <a:effectLst/>
          </p:spPr>
          <p:txBody>
            <a:bodyPr wrap="none">
              <a:spAutoFit/>
            </a:bodyPr>
            <a:lstStyle/>
            <a:p>
              <a:r>
                <a:rPr lang="en-US" altLang="zh-TW"/>
                <a:t>4</a:t>
              </a:r>
            </a:p>
          </p:txBody>
        </p:sp>
        <p:sp>
          <p:nvSpPr>
            <p:cNvPr id="55" name="Text Box 64">
              <a:extLst>
                <a:ext uri="{FF2B5EF4-FFF2-40B4-BE49-F238E27FC236}">
                  <a16:creationId xmlns:a16="http://schemas.microsoft.com/office/drawing/2014/main" id="{25560648-6F80-7149-936C-9CA7C72D8149}"/>
                </a:ext>
              </a:extLst>
            </p:cNvPr>
            <p:cNvSpPr txBox="1">
              <a:spLocks noChangeArrowheads="1"/>
            </p:cNvSpPr>
            <p:nvPr/>
          </p:nvSpPr>
          <p:spPr bwMode="auto">
            <a:xfrm>
              <a:off x="1280" y="2033"/>
              <a:ext cx="195" cy="231"/>
            </a:xfrm>
            <a:prstGeom prst="rect">
              <a:avLst/>
            </a:prstGeom>
            <a:noFill/>
            <a:ln w="9525">
              <a:noFill/>
              <a:miter lim="800000"/>
              <a:headEnd/>
              <a:tailEnd/>
            </a:ln>
            <a:effectLst/>
          </p:spPr>
          <p:txBody>
            <a:bodyPr wrap="none">
              <a:spAutoFit/>
            </a:bodyPr>
            <a:lstStyle/>
            <a:p>
              <a:r>
                <a:rPr lang="en-US" altLang="zh-TW"/>
                <a:t>5</a:t>
              </a:r>
            </a:p>
          </p:txBody>
        </p:sp>
        <p:sp>
          <p:nvSpPr>
            <p:cNvPr id="56" name="Text Box 66">
              <a:extLst>
                <a:ext uri="{FF2B5EF4-FFF2-40B4-BE49-F238E27FC236}">
                  <a16:creationId xmlns:a16="http://schemas.microsoft.com/office/drawing/2014/main" id="{0100D922-942E-CF4B-A64D-61B3AEAD39CE}"/>
                </a:ext>
              </a:extLst>
            </p:cNvPr>
            <p:cNvSpPr txBox="1">
              <a:spLocks noChangeArrowheads="1"/>
            </p:cNvSpPr>
            <p:nvPr/>
          </p:nvSpPr>
          <p:spPr bwMode="auto">
            <a:xfrm>
              <a:off x="2097" y="3011"/>
              <a:ext cx="195" cy="231"/>
            </a:xfrm>
            <a:prstGeom prst="rect">
              <a:avLst/>
            </a:prstGeom>
            <a:noFill/>
            <a:ln w="9525">
              <a:noFill/>
              <a:miter lim="800000"/>
              <a:headEnd/>
              <a:tailEnd/>
            </a:ln>
            <a:effectLst/>
          </p:spPr>
          <p:txBody>
            <a:bodyPr wrap="none">
              <a:spAutoFit/>
            </a:bodyPr>
            <a:lstStyle/>
            <a:p>
              <a:r>
                <a:rPr lang="en-US" altLang="zh-TW" dirty="0"/>
                <a:t>6</a:t>
              </a:r>
            </a:p>
          </p:txBody>
        </p:sp>
        <p:sp>
          <p:nvSpPr>
            <p:cNvPr id="57" name="Text Box 68">
              <a:extLst>
                <a:ext uri="{FF2B5EF4-FFF2-40B4-BE49-F238E27FC236}">
                  <a16:creationId xmlns:a16="http://schemas.microsoft.com/office/drawing/2014/main" id="{9C9CC2D9-C6DD-254E-A889-6B2414F93C28}"/>
                </a:ext>
              </a:extLst>
            </p:cNvPr>
            <p:cNvSpPr txBox="1">
              <a:spLocks noChangeArrowheads="1"/>
            </p:cNvSpPr>
            <p:nvPr/>
          </p:nvSpPr>
          <p:spPr bwMode="auto">
            <a:xfrm>
              <a:off x="2550" y="3576"/>
              <a:ext cx="195" cy="231"/>
            </a:xfrm>
            <a:prstGeom prst="rect">
              <a:avLst/>
            </a:prstGeom>
            <a:noFill/>
            <a:ln w="9525">
              <a:noFill/>
              <a:miter lim="800000"/>
              <a:headEnd/>
              <a:tailEnd/>
            </a:ln>
            <a:effectLst/>
          </p:spPr>
          <p:txBody>
            <a:bodyPr wrap="none">
              <a:spAutoFit/>
            </a:bodyPr>
            <a:lstStyle/>
            <a:p>
              <a:r>
                <a:rPr lang="en-US" altLang="zh-TW"/>
                <a:t>7</a:t>
              </a:r>
            </a:p>
          </p:txBody>
        </p:sp>
        <p:sp>
          <p:nvSpPr>
            <p:cNvPr id="58" name="Text Box 70">
              <a:extLst>
                <a:ext uri="{FF2B5EF4-FFF2-40B4-BE49-F238E27FC236}">
                  <a16:creationId xmlns:a16="http://schemas.microsoft.com/office/drawing/2014/main" id="{96CA204F-8300-124C-8FC6-60205AD1B462}"/>
                </a:ext>
              </a:extLst>
            </p:cNvPr>
            <p:cNvSpPr txBox="1">
              <a:spLocks noChangeArrowheads="1"/>
            </p:cNvSpPr>
            <p:nvPr/>
          </p:nvSpPr>
          <p:spPr bwMode="auto">
            <a:xfrm>
              <a:off x="2550" y="2895"/>
              <a:ext cx="195" cy="231"/>
            </a:xfrm>
            <a:prstGeom prst="rect">
              <a:avLst/>
            </a:prstGeom>
            <a:noFill/>
            <a:ln w="9525">
              <a:noFill/>
              <a:miter lim="800000"/>
              <a:headEnd/>
              <a:tailEnd/>
            </a:ln>
            <a:effectLst/>
          </p:spPr>
          <p:txBody>
            <a:bodyPr wrap="none">
              <a:spAutoFit/>
            </a:bodyPr>
            <a:lstStyle/>
            <a:p>
              <a:r>
                <a:rPr lang="en-US" altLang="zh-TW"/>
                <a:t>8</a:t>
              </a:r>
            </a:p>
          </p:txBody>
        </p:sp>
        <p:sp>
          <p:nvSpPr>
            <p:cNvPr id="59" name="Text Box 72">
              <a:extLst>
                <a:ext uri="{FF2B5EF4-FFF2-40B4-BE49-F238E27FC236}">
                  <a16:creationId xmlns:a16="http://schemas.microsoft.com/office/drawing/2014/main" id="{62B94098-A742-244A-8583-F26DEE4CEC23}"/>
                </a:ext>
              </a:extLst>
            </p:cNvPr>
            <p:cNvSpPr txBox="1">
              <a:spLocks noChangeArrowheads="1"/>
            </p:cNvSpPr>
            <p:nvPr/>
          </p:nvSpPr>
          <p:spPr bwMode="auto">
            <a:xfrm>
              <a:off x="2324" y="2033"/>
              <a:ext cx="195" cy="231"/>
            </a:xfrm>
            <a:prstGeom prst="rect">
              <a:avLst/>
            </a:prstGeom>
            <a:noFill/>
            <a:ln w="9525">
              <a:noFill/>
              <a:miter lim="800000"/>
              <a:headEnd/>
              <a:tailEnd/>
            </a:ln>
            <a:effectLst/>
          </p:spPr>
          <p:txBody>
            <a:bodyPr wrap="none">
              <a:spAutoFit/>
            </a:bodyPr>
            <a:lstStyle/>
            <a:p>
              <a:r>
                <a:rPr lang="en-US" altLang="zh-TW"/>
                <a:t>9</a:t>
              </a:r>
            </a:p>
          </p:txBody>
        </p:sp>
        <p:sp>
          <p:nvSpPr>
            <p:cNvPr id="60" name="Text Box 74">
              <a:extLst>
                <a:ext uri="{FF2B5EF4-FFF2-40B4-BE49-F238E27FC236}">
                  <a16:creationId xmlns:a16="http://schemas.microsoft.com/office/drawing/2014/main" id="{50D17049-743C-5947-A4E8-CC9C00285BA2}"/>
                </a:ext>
              </a:extLst>
            </p:cNvPr>
            <p:cNvSpPr txBox="1">
              <a:spLocks noChangeArrowheads="1"/>
            </p:cNvSpPr>
            <p:nvPr/>
          </p:nvSpPr>
          <p:spPr bwMode="auto">
            <a:xfrm>
              <a:off x="2823" y="2033"/>
              <a:ext cx="274" cy="231"/>
            </a:xfrm>
            <a:prstGeom prst="rect">
              <a:avLst/>
            </a:prstGeom>
            <a:noFill/>
            <a:ln w="9525">
              <a:noFill/>
              <a:miter lim="800000"/>
              <a:headEnd/>
              <a:tailEnd/>
            </a:ln>
            <a:effectLst/>
          </p:spPr>
          <p:txBody>
            <a:bodyPr wrap="none">
              <a:spAutoFit/>
            </a:bodyPr>
            <a:lstStyle/>
            <a:p>
              <a:r>
                <a:rPr lang="en-US" altLang="zh-TW"/>
                <a:t>10</a:t>
              </a:r>
            </a:p>
          </p:txBody>
        </p:sp>
      </p:grpSp>
      <p:cxnSp>
        <p:nvCxnSpPr>
          <p:cNvPr id="61" name="直線單箭頭接點 121">
            <a:extLst>
              <a:ext uri="{FF2B5EF4-FFF2-40B4-BE49-F238E27FC236}">
                <a16:creationId xmlns:a16="http://schemas.microsoft.com/office/drawing/2014/main" id="{6F7D646D-71A1-CE4A-8B11-B7BA59947E95}"/>
              </a:ext>
            </a:extLst>
          </p:cNvPr>
          <p:cNvCxnSpPr/>
          <p:nvPr/>
        </p:nvCxnSpPr>
        <p:spPr>
          <a:xfrm>
            <a:off x="2428860" y="4410240"/>
            <a:ext cx="214314"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867D09E-DC04-CD4C-BB4D-DD9196A1CBE8}"/>
              </a:ext>
            </a:extLst>
          </p:cNvPr>
          <p:cNvSpPr txBox="1"/>
          <p:nvPr/>
        </p:nvSpPr>
        <p:spPr>
          <a:xfrm>
            <a:off x="2786050" y="5686039"/>
            <a:ext cx="2857520" cy="646331"/>
          </a:xfrm>
          <a:prstGeom prst="rect">
            <a:avLst/>
          </a:prstGeom>
          <a:noFill/>
        </p:spPr>
        <p:txBody>
          <a:bodyPr wrap="square" rtlCol="0">
            <a:spAutoFit/>
          </a:bodyPr>
          <a:lstStyle/>
          <a:p>
            <a:r>
              <a:rPr lang="en-US" dirty="0"/>
              <a:t>Lebel the order of traversal in a linear array “</a:t>
            </a:r>
            <a:r>
              <a:rPr lang="en-US" dirty="0" err="1"/>
              <a:t>dfn</a:t>
            </a:r>
            <a:r>
              <a:rPr lang="en-US" dirty="0"/>
              <a:t>”</a:t>
            </a:r>
          </a:p>
        </p:txBody>
      </p:sp>
      <p:grpSp>
        <p:nvGrpSpPr>
          <p:cNvPr id="62" name="Group 82">
            <a:extLst>
              <a:ext uri="{FF2B5EF4-FFF2-40B4-BE49-F238E27FC236}">
                <a16:creationId xmlns:a16="http://schemas.microsoft.com/office/drawing/2014/main" id="{F6391984-8495-5247-944B-D8081114787D}"/>
              </a:ext>
            </a:extLst>
          </p:cNvPr>
          <p:cNvGrpSpPr>
            <a:grpSpLocks/>
          </p:cNvGrpSpPr>
          <p:nvPr/>
        </p:nvGrpSpPr>
        <p:grpSpPr bwMode="auto">
          <a:xfrm>
            <a:off x="6315105" y="1655938"/>
            <a:ext cx="2614613" cy="4183062"/>
            <a:chOff x="4000" y="1249"/>
            <a:chExt cx="1647" cy="2635"/>
          </a:xfrm>
        </p:grpSpPr>
        <p:sp>
          <p:nvSpPr>
            <p:cNvPr id="64" name="Line 55">
              <a:extLst>
                <a:ext uri="{FF2B5EF4-FFF2-40B4-BE49-F238E27FC236}">
                  <a16:creationId xmlns:a16="http://schemas.microsoft.com/office/drawing/2014/main" id="{E4A545C3-1A30-F44E-ABF9-208AF4E74EB5}"/>
                </a:ext>
              </a:extLst>
            </p:cNvPr>
            <p:cNvSpPr>
              <a:spLocks noChangeShapeType="1"/>
            </p:cNvSpPr>
            <p:nvPr/>
          </p:nvSpPr>
          <p:spPr bwMode="auto">
            <a:xfrm>
              <a:off x="4876" y="3203"/>
              <a:ext cx="0" cy="545"/>
            </a:xfrm>
            <a:prstGeom prst="line">
              <a:avLst/>
            </a:prstGeom>
            <a:noFill/>
            <a:ln w="38100">
              <a:solidFill>
                <a:schemeClr val="tx1"/>
              </a:solidFill>
              <a:round/>
              <a:headEnd/>
              <a:tailEnd/>
            </a:ln>
            <a:effectLst/>
          </p:spPr>
          <p:txBody>
            <a:bodyPr/>
            <a:lstStyle/>
            <a:p>
              <a:endParaRPr lang="zh-TW" altLang="en-US"/>
            </a:p>
          </p:txBody>
        </p:sp>
        <p:sp>
          <p:nvSpPr>
            <p:cNvPr id="65" name="Line 54">
              <a:extLst>
                <a:ext uri="{FF2B5EF4-FFF2-40B4-BE49-F238E27FC236}">
                  <a16:creationId xmlns:a16="http://schemas.microsoft.com/office/drawing/2014/main" id="{632841A4-74D6-AE46-BE12-2705E7913FC8}"/>
                </a:ext>
              </a:extLst>
            </p:cNvPr>
            <p:cNvSpPr>
              <a:spLocks noChangeShapeType="1"/>
            </p:cNvSpPr>
            <p:nvPr/>
          </p:nvSpPr>
          <p:spPr bwMode="auto">
            <a:xfrm>
              <a:off x="4921" y="3203"/>
              <a:ext cx="454" cy="545"/>
            </a:xfrm>
            <a:prstGeom prst="line">
              <a:avLst/>
            </a:prstGeom>
            <a:noFill/>
            <a:ln w="38100">
              <a:solidFill>
                <a:schemeClr val="tx1"/>
              </a:solidFill>
              <a:round/>
              <a:headEnd/>
              <a:tailEnd/>
            </a:ln>
            <a:effectLst/>
          </p:spPr>
          <p:txBody>
            <a:bodyPr/>
            <a:lstStyle/>
            <a:p>
              <a:endParaRPr lang="zh-TW" altLang="en-US"/>
            </a:p>
          </p:txBody>
        </p:sp>
        <p:sp>
          <p:nvSpPr>
            <p:cNvPr id="66" name="Line 53">
              <a:extLst>
                <a:ext uri="{FF2B5EF4-FFF2-40B4-BE49-F238E27FC236}">
                  <a16:creationId xmlns:a16="http://schemas.microsoft.com/office/drawing/2014/main" id="{7D2EABC7-4787-AB48-B482-0F1497B5EA11}"/>
                </a:ext>
              </a:extLst>
            </p:cNvPr>
            <p:cNvSpPr>
              <a:spLocks noChangeShapeType="1"/>
            </p:cNvSpPr>
            <p:nvPr/>
          </p:nvSpPr>
          <p:spPr bwMode="auto">
            <a:xfrm>
              <a:off x="4241" y="3203"/>
              <a:ext cx="0" cy="545"/>
            </a:xfrm>
            <a:prstGeom prst="line">
              <a:avLst/>
            </a:prstGeom>
            <a:noFill/>
            <a:ln w="38100">
              <a:solidFill>
                <a:schemeClr val="tx1"/>
              </a:solidFill>
              <a:round/>
              <a:headEnd/>
              <a:tailEnd/>
            </a:ln>
            <a:effectLst/>
          </p:spPr>
          <p:txBody>
            <a:bodyPr/>
            <a:lstStyle/>
            <a:p>
              <a:endParaRPr lang="zh-TW" altLang="en-US"/>
            </a:p>
          </p:txBody>
        </p:sp>
        <p:sp>
          <p:nvSpPr>
            <p:cNvPr id="67" name="Line 52">
              <a:extLst>
                <a:ext uri="{FF2B5EF4-FFF2-40B4-BE49-F238E27FC236}">
                  <a16:creationId xmlns:a16="http://schemas.microsoft.com/office/drawing/2014/main" id="{24B0CD76-DEBB-0448-BA41-21C23B4A632B}"/>
                </a:ext>
              </a:extLst>
            </p:cNvPr>
            <p:cNvSpPr>
              <a:spLocks noChangeShapeType="1"/>
            </p:cNvSpPr>
            <p:nvPr/>
          </p:nvSpPr>
          <p:spPr bwMode="auto">
            <a:xfrm>
              <a:off x="4876" y="2614"/>
              <a:ext cx="0" cy="544"/>
            </a:xfrm>
            <a:prstGeom prst="line">
              <a:avLst/>
            </a:prstGeom>
            <a:noFill/>
            <a:ln w="38100">
              <a:solidFill>
                <a:schemeClr val="tx1"/>
              </a:solidFill>
              <a:round/>
              <a:headEnd/>
              <a:tailEnd/>
            </a:ln>
            <a:effectLst/>
          </p:spPr>
          <p:txBody>
            <a:bodyPr/>
            <a:lstStyle/>
            <a:p>
              <a:endParaRPr lang="zh-TW" altLang="en-US"/>
            </a:p>
          </p:txBody>
        </p:sp>
        <p:sp>
          <p:nvSpPr>
            <p:cNvPr id="68" name="Line 51">
              <a:extLst>
                <a:ext uri="{FF2B5EF4-FFF2-40B4-BE49-F238E27FC236}">
                  <a16:creationId xmlns:a16="http://schemas.microsoft.com/office/drawing/2014/main" id="{A997A8ED-7D7D-5945-82B6-3222BAF42815}"/>
                </a:ext>
              </a:extLst>
            </p:cNvPr>
            <p:cNvSpPr>
              <a:spLocks noChangeShapeType="1"/>
            </p:cNvSpPr>
            <p:nvPr/>
          </p:nvSpPr>
          <p:spPr bwMode="auto">
            <a:xfrm>
              <a:off x="4241" y="2614"/>
              <a:ext cx="0" cy="499"/>
            </a:xfrm>
            <a:prstGeom prst="line">
              <a:avLst/>
            </a:prstGeom>
            <a:noFill/>
            <a:ln w="38100">
              <a:solidFill>
                <a:schemeClr val="tx1"/>
              </a:solidFill>
              <a:round/>
              <a:headEnd/>
              <a:tailEnd/>
            </a:ln>
            <a:effectLst/>
          </p:spPr>
          <p:txBody>
            <a:bodyPr/>
            <a:lstStyle/>
            <a:p>
              <a:endParaRPr lang="zh-TW" altLang="en-US"/>
            </a:p>
          </p:txBody>
        </p:sp>
        <p:sp>
          <p:nvSpPr>
            <p:cNvPr id="69" name="Line 50">
              <a:extLst>
                <a:ext uri="{FF2B5EF4-FFF2-40B4-BE49-F238E27FC236}">
                  <a16:creationId xmlns:a16="http://schemas.microsoft.com/office/drawing/2014/main" id="{35D57AEB-93B4-0A47-BEA6-D321BDA079FA}"/>
                </a:ext>
              </a:extLst>
            </p:cNvPr>
            <p:cNvSpPr>
              <a:spLocks noChangeShapeType="1"/>
            </p:cNvSpPr>
            <p:nvPr/>
          </p:nvSpPr>
          <p:spPr bwMode="auto">
            <a:xfrm>
              <a:off x="4876" y="2069"/>
              <a:ext cx="0" cy="545"/>
            </a:xfrm>
            <a:prstGeom prst="line">
              <a:avLst/>
            </a:prstGeom>
            <a:noFill/>
            <a:ln w="38100">
              <a:solidFill>
                <a:schemeClr val="tx1"/>
              </a:solidFill>
              <a:round/>
              <a:headEnd/>
              <a:tailEnd/>
            </a:ln>
            <a:effectLst/>
          </p:spPr>
          <p:txBody>
            <a:bodyPr/>
            <a:lstStyle/>
            <a:p>
              <a:endParaRPr lang="zh-TW" altLang="en-US"/>
            </a:p>
          </p:txBody>
        </p:sp>
        <p:sp>
          <p:nvSpPr>
            <p:cNvPr id="70" name="Line 49">
              <a:extLst>
                <a:ext uri="{FF2B5EF4-FFF2-40B4-BE49-F238E27FC236}">
                  <a16:creationId xmlns:a16="http://schemas.microsoft.com/office/drawing/2014/main" id="{05F8F4BB-4ADE-294D-9776-313301B6E6F4}"/>
                </a:ext>
              </a:extLst>
            </p:cNvPr>
            <p:cNvSpPr>
              <a:spLocks noChangeShapeType="1"/>
            </p:cNvSpPr>
            <p:nvPr/>
          </p:nvSpPr>
          <p:spPr bwMode="auto">
            <a:xfrm>
              <a:off x="4241" y="2069"/>
              <a:ext cx="0" cy="545"/>
            </a:xfrm>
            <a:prstGeom prst="line">
              <a:avLst/>
            </a:prstGeom>
            <a:noFill/>
            <a:ln w="38100">
              <a:solidFill>
                <a:schemeClr val="tx1"/>
              </a:solidFill>
              <a:round/>
              <a:headEnd/>
              <a:tailEnd/>
            </a:ln>
            <a:effectLst/>
          </p:spPr>
          <p:txBody>
            <a:bodyPr/>
            <a:lstStyle/>
            <a:p>
              <a:endParaRPr lang="zh-TW" altLang="en-US"/>
            </a:p>
          </p:txBody>
        </p:sp>
        <p:sp>
          <p:nvSpPr>
            <p:cNvPr id="71" name="Line 48">
              <a:extLst>
                <a:ext uri="{FF2B5EF4-FFF2-40B4-BE49-F238E27FC236}">
                  <a16:creationId xmlns:a16="http://schemas.microsoft.com/office/drawing/2014/main" id="{C231DF02-7C5E-E74D-8A49-E662F9BF38CC}"/>
                </a:ext>
              </a:extLst>
            </p:cNvPr>
            <p:cNvSpPr>
              <a:spLocks noChangeShapeType="1"/>
            </p:cNvSpPr>
            <p:nvPr/>
          </p:nvSpPr>
          <p:spPr bwMode="auto">
            <a:xfrm flipH="1">
              <a:off x="4241" y="1570"/>
              <a:ext cx="272" cy="499"/>
            </a:xfrm>
            <a:prstGeom prst="line">
              <a:avLst/>
            </a:prstGeom>
            <a:noFill/>
            <a:ln w="38100">
              <a:solidFill>
                <a:schemeClr val="tx1"/>
              </a:solidFill>
              <a:round/>
              <a:headEnd/>
              <a:tailEnd/>
            </a:ln>
            <a:effectLst/>
          </p:spPr>
          <p:txBody>
            <a:bodyPr/>
            <a:lstStyle/>
            <a:p>
              <a:endParaRPr lang="zh-TW" altLang="en-US"/>
            </a:p>
          </p:txBody>
        </p:sp>
        <p:sp>
          <p:nvSpPr>
            <p:cNvPr id="72" name="Line 32">
              <a:extLst>
                <a:ext uri="{FF2B5EF4-FFF2-40B4-BE49-F238E27FC236}">
                  <a16:creationId xmlns:a16="http://schemas.microsoft.com/office/drawing/2014/main" id="{9B98F098-739B-964C-9F38-B5599AD4F889}"/>
                </a:ext>
              </a:extLst>
            </p:cNvPr>
            <p:cNvSpPr>
              <a:spLocks noChangeShapeType="1"/>
            </p:cNvSpPr>
            <p:nvPr/>
          </p:nvSpPr>
          <p:spPr bwMode="auto">
            <a:xfrm>
              <a:off x="4558" y="1570"/>
              <a:ext cx="317" cy="499"/>
            </a:xfrm>
            <a:prstGeom prst="line">
              <a:avLst/>
            </a:prstGeom>
            <a:noFill/>
            <a:ln w="38100">
              <a:solidFill>
                <a:schemeClr val="tx1"/>
              </a:solidFill>
              <a:round/>
              <a:headEnd/>
              <a:tailEnd/>
            </a:ln>
            <a:effectLst/>
          </p:spPr>
          <p:txBody>
            <a:bodyPr/>
            <a:lstStyle/>
            <a:p>
              <a:endParaRPr lang="zh-TW" altLang="en-US"/>
            </a:p>
          </p:txBody>
        </p:sp>
        <p:sp>
          <p:nvSpPr>
            <p:cNvPr id="73" name="Oval 38">
              <a:extLst>
                <a:ext uri="{FF2B5EF4-FFF2-40B4-BE49-F238E27FC236}">
                  <a16:creationId xmlns:a16="http://schemas.microsoft.com/office/drawing/2014/main" id="{9300D779-93FA-A241-9169-6A5428158644}"/>
                </a:ext>
              </a:extLst>
            </p:cNvPr>
            <p:cNvSpPr>
              <a:spLocks noChangeArrowheads="1"/>
            </p:cNvSpPr>
            <p:nvPr/>
          </p:nvSpPr>
          <p:spPr bwMode="auto">
            <a:xfrm>
              <a:off x="4105"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0</a:t>
              </a:r>
            </a:p>
          </p:txBody>
        </p:sp>
        <p:sp>
          <p:nvSpPr>
            <p:cNvPr id="74" name="Oval 39">
              <a:extLst>
                <a:ext uri="{FF2B5EF4-FFF2-40B4-BE49-F238E27FC236}">
                  <a16:creationId xmlns:a16="http://schemas.microsoft.com/office/drawing/2014/main" id="{A2C244CD-42D8-734C-9546-DD51F2BA3FAB}"/>
                </a:ext>
              </a:extLst>
            </p:cNvPr>
            <p:cNvSpPr>
              <a:spLocks noChangeArrowheads="1"/>
            </p:cNvSpPr>
            <p:nvPr/>
          </p:nvSpPr>
          <p:spPr bwMode="auto">
            <a:xfrm>
              <a:off x="4105"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1</a:t>
              </a:r>
            </a:p>
          </p:txBody>
        </p:sp>
        <p:sp>
          <p:nvSpPr>
            <p:cNvPr id="75" name="Oval 40">
              <a:extLst>
                <a:ext uri="{FF2B5EF4-FFF2-40B4-BE49-F238E27FC236}">
                  <a16:creationId xmlns:a16="http://schemas.microsoft.com/office/drawing/2014/main" id="{0D4B092F-B8E7-064C-ABF9-CCD6E783D831}"/>
                </a:ext>
              </a:extLst>
            </p:cNvPr>
            <p:cNvSpPr>
              <a:spLocks noChangeArrowheads="1"/>
            </p:cNvSpPr>
            <p:nvPr/>
          </p:nvSpPr>
          <p:spPr bwMode="auto">
            <a:xfrm>
              <a:off x="4105"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2</a:t>
              </a:r>
            </a:p>
          </p:txBody>
        </p:sp>
        <p:sp>
          <p:nvSpPr>
            <p:cNvPr id="76" name="Oval 41">
              <a:extLst>
                <a:ext uri="{FF2B5EF4-FFF2-40B4-BE49-F238E27FC236}">
                  <a16:creationId xmlns:a16="http://schemas.microsoft.com/office/drawing/2014/main" id="{9CEEA943-B26B-3B41-ABAF-FC9BB2292BD3}"/>
                </a:ext>
              </a:extLst>
            </p:cNvPr>
            <p:cNvSpPr>
              <a:spLocks noChangeArrowheads="1"/>
            </p:cNvSpPr>
            <p:nvPr/>
          </p:nvSpPr>
          <p:spPr bwMode="auto">
            <a:xfrm>
              <a:off x="4377" y="1434"/>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3</a:t>
              </a:r>
            </a:p>
          </p:txBody>
        </p:sp>
        <p:sp>
          <p:nvSpPr>
            <p:cNvPr id="77" name="Oval 42">
              <a:extLst>
                <a:ext uri="{FF2B5EF4-FFF2-40B4-BE49-F238E27FC236}">
                  <a16:creationId xmlns:a16="http://schemas.microsoft.com/office/drawing/2014/main" id="{818C35A4-369C-7449-8A4C-92B46D4C39E0}"/>
                </a:ext>
              </a:extLst>
            </p:cNvPr>
            <p:cNvSpPr>
              <a:spLocks noChangeArrowheads="1"/>
            </p:cNvSpPr>
            <p:nvPr/>
          </p:nvSpPr>
          <p:spPr bwMode="auto">
            <a:xfrm>
              <a:off x="4105"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4</a:t>
              </a:r>
            </a:p>
          </p:txBody>
        </p:sp>
        <p:sp>
          <p:nvSpPr>
            <p:cNvPr id="78" name="Oval 43">
              <a:extLst>
                <a:ext uri="{FF2B5EF4-FFF2-40B4-BE49-F238E27FC236}">
                  <a16:creationId xmlns:a16="http://schemas.microsoft.com/office/drawing/2014/main" id="{F831C00B-681B-1D4B-926D-FEDEE9FA105A}"/>
                </a:ext>
              </a:extLst>
            </p:cNvPr>
            <p:cNvSpPr>
              <a:spLocks noChangeArrowheads="1"/>
            </p:cNvSpPr>
            <p:nvPr/>
          </p:nvSpPr>
          <p:spPr bwMode="auto">
            <a:xfrm>
              <a:off x="4740" y="1933"/>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5</a:t>
              </a:r>
            </a:p>
          </p:txBody>
        </p:sp>
        <p:sp>
          <p:nvSpPr>
            <p:cNvPr id="79" name="Oval 44">
              <a:extLst>
                <a:ext uri="{FF2B5EF4-FFF2-40B4-BE49-F238E27FC236}">
                  <a16:creationId xmlns:a16="http://schemas.microsoft.com/office/drawing/2014/main" id="{006AFAFC-AE34-6847-8CB4-9157AC7472E6}"/>
                </a:ext>
              </a:extLst>
            </p:cNvPr>
            <p:cNvSpPr>
              <a:spLocks noChangeArrowheads="1"/>
            </p:cNvSpPr>
            <p:nvPr/>
          </p:nvSpPr>
          <p:spPr bwMode="auto">
            <a:xfrm>
              <a:off x="4740" y="302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7</a:t>
              </a:r>
            </a:p>
          </p:txBody>
        </p:sp>
        <p:sp>
          <p:nvSpPr>
            <p:cNvPr id="80" name="Oval 45">
              <a:extLst>
                <a:ext uri="{FF2B5EF4-FFF2-40B4-BE49-F238E27FC236}">
                  <a16:creationId xmlns:a16="http://schemas.microsoft.com/office/drawing/2014/main" id="{C8660156-F417-1849-B3BB-8F29B8F720B4}"/>
                </a:ext>
              </a:extLst>
            </p:cNvPr>
            <p:cNvSpPr>
              <a:spLocks noChangeArrowheads="1"/>
            </p:cNvSpPr>
            <p:nvPr/>
          </p:nvSpPr>
          <p:spPr bwMode="auto">
            <a:xfrm>
              <a:off x="4740" y="2478"/>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6</a:t>
              </a:r>
            </a:p>
          </p:txBody>
        </p:sp>
        <p:sp>
          <p:nvSpPr>
            <p:cNvPr id="81" name="Oval 46">
              <a:extLst>
                <a:ext uri="{FF2B5EF4-FFF2-40B4-BE49-F238E27FC236}">
                  <a16:creationId xmlns:a16="http://schemas.microsoft.com/office/drawing/2014/main" id="{EF5DBFD6-5761-7F4C-804F-1D0CED5C341A}"/>
                </a:ext>
              </a:extLst>
            </p:cNvPr>
            <p:cNvSpPr>
              <a:spLocks noChangeArrowheads="1"/>
            </p:cNvSpPr>
            <p:nvPr/>
          </p:nvSpPr>
          <p:spPr bwMode="auto">
            <a:xfrm>
              <a:off x="4740"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8</a:t>
              </a:r>
            </a:p>
          </p:txBody>
        </p:sp>
        <p:sp>
          <p:nvSpPr>
            <p:cNvPr id="82" name="Oval 47">
              <a:extLst>
                <a:ext uri="{FF2B5EF4-FFF2-40B4-BE49-F238E27FC236}">
                  <a16:creationId xmlns:a16="http://schemas.microsoft.com/office/drawing/2014/main" id="{7E28971C-DEB0-7C4F-95B2-CA7209C9C096}"/>
                </a:ext>
              </a:extLst>
            </p:cNvPr>
            <p:cNvSpPr>
              <a:spLocks noChangeArrowheads="1"/>
            </p:cNvSpPr>
            <p:nvPr/>
          </p:nvSpPr>
          <p:spPr bwMode="auto">
            <a:xfrm>
              <a:off x="5239" y="3612"/>
              <a:ext cx="272" cy="272"/>
            </a:xfrm>
            <a:prstGeom prst="ellipse">
              <a:avLst/>
            </a:prstGeom>
            <a:solidFill>
              <a:schemeClr val="accent1"/>
            </a:solidFill>
            <a:ln w="9525">
              <a:solidFill>
                <a:schemeClr val="tx1"/>
              </a:solidFill>
              <a:round/>
              <a:headEnd/>
              <a:tailEnd/>
            </a:ln>
            <a:effectLst/>
          </p:spPr>
          <p:txBody>
            <a:bodyPr wrap="none" anchor="ctr"/>
            <a:lstStyle/>
            <a:p>
              <a:pPr algn="ctr"/>
              <a:r>
                <a:rPr lang="en-US" altLang="zh-TW" b="1">
                  <a:solidFill>
                    <a:schemeClr val="bg1"/>
                  </a:solidFill>
                </a:rPr>
                <a:t>9</a:t>
              </a:r>
            </a:p>
          </p:txBody>
        </p:sp>
        <p:sp>
          <p:nvSpPr>
            <p:cNvPr id="83" name="Text Box 57">
              <a:extLst>
                <a:ext uri="{FF2B5EF4-FFF2-40B4-BE49-F238E27FC236}">
                  <a16:creationId xmlns:a16="http://schemas.microsoft.com/office/drawing/2014/main" id="{1A3E6A0A-55A2-1E41-B2D0-626DF7FA7327}"/>
                </a:ext>
              </a:extLst>
            </p:cNvPr>
            <p:cNvSpPr txBox="1">
              <a:spLocks noChangeArrowheads="1"/>
            </p:cNvSpPr>
            <p:nvPr/>
          </p:nvSpPr>
          <p:spPr bwMode="auto">
            <a:xfrm>
              <a:off x="4545" y="1249"/>
              <a:ext cx="195" cy="231"/>
            </a:xfrm>
            <a:prstGeom prst="rect">
              <a:avLst/>
            </a:prstGeom>
            <a:noFill/>
            <a:ln w="9525">
              <a:noFill/>
              <a:miter lim="800000"/>
              <a:headEnd/>
              <a:tailEnd/>
            </a:ln>
            <a:effectLst/>
          </p:spPr>
          <p:txBody>
            <a:bodyPr wrap="none">
              <a:spAutoFit/>
            </a:bodyPr>
            <a:lstStyle/>
            <a:p>
              <a:r>
                <a:rPr lang="en-US" altLang="zh-TW"/>
                <a:t>1</a:t>
              </a:r>
            </a:p>
          </p:txBody>
        </p:sp>
        <p:sp>
          <p:nvSpPr>
            <p:cNvPr id="84" name="Text Box 59">
              <a:extLst>
                <a:ext uri="{FF2B5EF4-FFF2-40B4-BE49-F238E27FC236}">
                  <a16:creationId xmlns:a16="http://schemas.microsoft.com/office/drawing/2014/main" id="{F23CDF9B-9E71-224E-941E-B3DD55152B43}"/>
                </a:ext>
              </a:extLst>
            </p:cNvPr>
            <p:cNvSpPr txBox="1">
              <a:spLocks noChangeArrowheads="1"/>
            </p:cNvSpPr>
            <p:nvPr/>
          </p:nvSpPr>
          <p:spPr bwMode="auto">
            <a:xfrm>
              <a:off x="4059" y="1752"/>
              <a:ext cx="195" cy="231"/>
            </a:xfrm>
            <a:prstGeom prst="rect">
              <a:avLst/>
            </a:prstGeom>
            <a:noFill/>
            <a:ln w="9525">
              <a:noFill/>
              <a:miter lim="800000"/>
              <a:headEnd/>
              <a:tailEnd/>
            </a:ln>
            <a:effectLst/>
          </p:spPr>
          <p:txBody>
            <a:bodyPr wrap="none">
              <a:spAutoFit/>
            </a:bodyPr>
            <a:lstStyle/>
            <a:p>
              <a:r>
                <a:rPr lang="en-US" altLang="zh-TW"/>
                <a:t>2</a:t>
              </a:r>
            </a:p>
          </p:txBody>
        </p:sp>
        <p:sp>
          <p:nvSpPr>
            <p:cNvPr id="85" name="Text Box 61">
              <a:extLst>
                <a:ext uri="{FF2B5EF4-FFF2-40B4-BE49-F238E27FC236}">
                  <a16:creationId xmlns:a16="http://schemas.microsoft.com/office/drawing/2014/main" id="{C302DFD1-3DD1-F14C-B292-2D4C08B51CDA}"/>
                </a:ext>
              </a:extLst>
            </p:cNvPr>
            <p:cNvSpPr txBox="1">
              <a:spLocks noChangeArrowheads="1"/>
            </p:cNvSpPr>
            <p:nvPr/>
          </p:nvSpPr>
          <p:spPr bwMode="auto">
            <a:xfrm>
              <a:off x="4000" y="2341"/>
              <a:ext cx="195" cy="231"/>
            </a:xfrm>
            <a:prstGeom prst="rect">
              <a:avLst/>
            </a:prstGeom>
            <a:noFill/>
            <a:ln w="9525">
              <a:noFill/>
              <a:miter lim="800000"/>
              <a:headEnd/>
              <a:tailEnd/>
            </a:ln>
            <a:effectLst/>
          </p:spPr>
          <p:txBody>
            <a:bodyPr wrap="none">
              <a:spAutoFit/>
            </a:bodyPr>
            <a:lstStyle/>
            <a:p>
              <a:r>
                <a:rPr lang="en-US" altLang="zh-TW"/>
                <a:t>3</a:t>
              </a:r>
            </a:p>
          </p:txBody>
        </p:sp>
        <p:sp>
          <p:nvSpPr>
            <p:cNvPr id="86" name="Text Box 63">
              <a:extLst>
                <a:ext uri="{FF2B5EF4-FFF2-40B4-BE49-F238E27FC236}">
                  <a16:creationId xmlns:a16="http://schemas.microsoft.com/office/drawing/2014/main" id="{CBF250BF-CE78-D949-9A36-2DF43B073156}"/>
                </a:ext>
              </a:extLst>
            </p:cNvPr>
            <p:cNvSpPr txBox="1">
              <a:spLocks noChangeArrowheads="1"/>
            </p:cNvSpPr>
            <p:nvPr/>
          </p:nvSpPr>
          <p:spPr bwMode="auto">
            <a:xfrm>
              <a:off x="4000" y="2882"/>
              <a:ext cx="195" cy="231"/>
            </a:xfrm>
            <a:prstGeom prst="rect">
              <a:avLst/>
            </a:prstGeom>
            <a:noFill/>
            <a:ln w="9525">
              <a:noFill/>
              <a:miter lim="800000"/>
              <a:headEnd/>
              <a:tailEnd/>
            </a:ln>
            <a:effectLst/>
          </p:spPr>
          <p:txBody>
            <a:bodyPr wrap="none">
              <a:spAutoFit/>
            </a:bodyPr>
            <a:lstStyle/>
            <a:p>
              <a:r>
                <a:rPr lang="en-US" altLang="zh-TW"/>
                <a:t>4</a:t>
              </a:r>
            </a:p>
          </p:txBody>
        </p:sp>
        <p:sp>
          <p:nvSpPr>
            <p:cNvPr id="87" name="Text Box 65">
              <a:extLst>
                <a:ext uri="{FF2B5EF4-FFF2-40B4-BE49-F238E27FC236}">
                  <a16:creationId xmlns:a16="http://schemas.microsoft.com/office/drawing/2014/main" id="{E4F32104-DC9B-BF46-854C-38B7CAF9F448}"/>
                </a:ext>
              </a:extLst>
            </p:cNvPr>
            <p:cNvSpPr txBox="1">
              <a:spLocks noChangeArrowheads="1"/>
            </p:cNvSpPr>
            <p:nvPr/>
          </p:nvSpPr>
          <p:spPr bwMode="auto">
            <a:xfrm>
              <a:off x="4014" y="3471"/>
              <a:ext cx="195" cy="231"/>
            </a:xfrm>
            <a:prstGeom prst="rect">
              <a:avLst/>
            </a:prstGeom>
            <a:noFill/>
            <a:ln w="9525">
              <a:noFill/>
              <a:miter lim="800000"/>
              <a:headEnd/>
              <a:tailEnd/>
            </a:ln>
            <a:effectLst/>
          </p:spPr>
          <p:txBody>
            <a:bodyPr wrap="none">
              <a:spAutoFit/>
            </a:bodyPr>
            <a:lstStyle/>
            <a:p>
              <a:r>
                <a:rPr lang="en-US" altLang="zh-TW"/>
                <a:t>5</a:t>
              </a:r>
            </a:p>
          </p:txBody>
        </p:sp>
        <p:sp>
          <p:nvSpPr>
            <p:cNvPr id="88" name="Text Box 67">
              <a:extLst>
                <a:ext uri="{FF2B5EF4-FFF2-40B4-BE49-F238E27FC236}">
                  <a16:creationId xmlns:a16="http://schemas.microsoft.com/office/drawing/2014/main" id="{DBBF3C97-62B8-B046-AD99-9EB653B5AD8D}"/>
                </a:ext>
              </a:extLst>
            </p:cNvPr>
            <p:cNvSpPr txBox="1">
              <a:spLocks noChangeArrowheads="1"/>
            </p:cNvSpPr>
            <p:nvPr/>
          </p:nvSpPr>
          <p:spPr bwMode="auto">
            <a:xfrm>
              <a:off x="4876" y="1752"/>
              <a:ext cx="195" cy="231"/>
            </a:xfrm>
            <a:prstGeom prst="rect">
              <a:avLst/>
            </a:prstGeom>
            <a:noFill/>
            <a:ln w="9525">
              <a:noFill/>
              <a:miter lim="800000"/>
              <a:headEnd/>
              <a:tailEnd/>
            </a:ln>
            <a:effectLst/>
          </p:spPr>
          <p:txBody>
            <a:bodyPr wrap="none">
              <a:spAutoFit/>
            </a:bodyPr>
            <a:lstStyle/>
            <a:p>
              <a:r>
                <a:rPr lang="en-US" altLang="zh-TW"/>
                <a:t>6</a:t>
              </a:r>
            </a:p>
          </p:txBody>
        </p:sp>
        <p:sp>
          <p:nvSpPr>
            <p:cNvPr id="89" name="Text Box 69">
              <a:extLst>
                <a:ext uri="{FF2B5EF4-FFF2-40B4-BE49-F238E27FC236}">
                  <a16:creationId xmlns:a16="http://schemas.microsoft.com/office/drawing/2014/main" id="{2A57ECC3-6F2B-BC49-B743-2475A9341ACF}"/>
                </a:ext>
              </a:extLst>
            </p:cNvPr>
            <p:cNvSpPr txBox="1">
              <a:spLocks noChangeArrowheads="1"/>
            </p:cNvSpPr>
            <p:nvPr/>
          </p:nvSpPr>
          <p:spPr bwMode="auto">
            <a:xfrm>
              <a:off x="4953" y="2383"/>
              <a:ext cx="195" cy="231"/>
            </a:xfrm>
            <a:prstGeom prst="rect">
              <a:avLst/>
            </a:prstGeom>
            <a:noFill/>
            <a:ln w="9525">
              <a:noFill/>
              <a:miter lim="800000"/>
              <a:headEnd/>
              <a:tailEnd/>
            </a:ln>
            <a:effectLst/>
          </p:spPr>
          <p:txBody>
            <a:bodyPr wrap="none">
              <a:spAutoFit/>
            </a:bodyPr>
            <a:lstStyle/>
            <a:p>
              <a:r>
                <a:rPr lang="en-US" altLang="zh-TW"/>
                <a:t>7</a:t>
              </a:r>
            </a:p>
          </p:txBody>
        </p:sp>
        <p:sp>
          <p:nvSpPr>
            <p:cNvPr id="90" name="Text Box 71">
              <a:extLst>
                <a:ext uri="{FF2B5EF4-FFF2-40B4-BE49-F238E27FC236}">
                  <a16:creationId xmlns:a16="http://schemas.microsoft.com/office/drawing/2014/main" id="{F32AC5F8-8C12-3440-839F-8F94055D5360}"/>
                </a:ext>
              </a:extLst>
            </p:cNvPr>
            <p:cNvSpPr txBox="1">
              <a:spLocks noChangeArrowheads="1"/>
            </p:cNvSpPr>
            <p:nvPr/>
          </p:nvSpPr>
          <p:spPr bwMode="auto">
            <a:xfrm>
              <a:off x="4921" y="2886"/>
              <a:ext cx="195" cy="231"/>
            </a:xfrm>
            <a:prstGeom prst="rect">
              <a:avLst/>
            </a:prstGeom>
            <a:noFill/>
            <a:ln w="9525">
              <a:noFill/>
              <a:miter lim="800000"/>
              <a:headEnd/>
              <a:tailEnd/>
            </a:ln>
            <a:effectLst/>
          </p:spPr>
          <p:txBody>
            <a:bodyPr wrap="none">
              <a:spAutoFit/>
            </a:bodyPr>
            <a:lstStyle/>
            <a:p>
              <a:r>
                <a:rPr lang="en-US" altLang="zh-TW"/>
                <a:t>8</a:t>
              </a:r>
            </a:p>
          </p:txBody>
        </p:sp>
        <p:sp>
          <p:nvSpPr>
            <p:cNvPr id="91" name="Text Box 73">
              <a:extLst>
                <a:ext uri="{FF2B5EF4-FFF2-40B4-BE49-F238E27FC236}">
                  <a16:creationId xmlns:a16="http://schemas.microsoft.com/office/drawing/2014/main" id="{98F316E9-0C22-1940-B8BF-3F5544C64BCC}"/>
                </a:ext>
              </a:extLst>
            </p:cNvPr>
            <p:cNvSpPr txBox="1">
              <a:spLocks noChangeArrowheads="1"/>
            </p:cNvSpPr>
            <p:nvPr/>
          </p:nvSpPr>
          <p:spPr bwMode="auto">
            <a:xfrm>
              <a:off x="4649" y="3471"/>
              <a:ext cx="195" cy="231"/>
            </a:xfrm>
            <a:prstGeom prst="rect">
              <a:avLst/>
            </a:prstGeom>
            <a:noFill/>
            <a:ln w="9525">
              <a:noFill/>
              <a:miter lim="800000"/>
              <a:headEnd/>
              <a:tailEnd/>
            </a:ln>
            <a:effectLst/>
          </p:spPr>
          <p:txBody>
            <a:bodyPr wrap="none">
              <a:spAutoFit/>
            </a:bodyPr>
            <a:lstStyle/>
            <a:p>
              <a:r>
                <a:rPr lang="en-US" altLang="zh-TW"/>
                <a:t>9</a:t>
              </a:r>
            </a:p>
          </p:txBody>
        </p:sp>
        <p:sp>
          <p:nvSpPr>
            <p:cNvPr id="92" name="Text Box 75">
              <a:extLst>
                <a:ext uri="{FF2B5EF4-FFF2-40B4-BE49-F238E27FC236}">
                  <a16:creationId xmlns:a16="http://schemas.microsoft.com/office/drawing/2014/main" id="{F5298B4A-4795-3B4B-8B91-9D81F77A66AC}"/>
                </a:ext>
              </a:extLst>
            </p:cNvPr>
            <p:cNvSpPr txBox="1">
              <a:spLocks noChangeArrowheads="1"/>
            </p:cNvSpPr>
            <p:nvPr/>
          </p:nvSpPr>
          <p:spPr bwMode="auto">
            <a:xfrm>
              <a:off x="5373" y="3426"/>
              <a:ext cx="274" cy="231"/>
            </a:xfrm>
            <a:prstGeom prst="rect">
              <a:avLst/>
            </a:prstGeom>
            <a:noFill/>
            <a:ln w="9525">
              <a:noFill/>
              <a:miter lim="800000"/>
              <a:headEnd/>
              <a:tailEnd/>
            </a:ln>
            <a:effectLst/>
          </p:spPr>
          <p:txBody>
            <a:bodyPr wrap="none">
              <a:spAutoFit/>
            </a:bodyPr>
            <a:lstStyle/>
            <a:p>
              <a:r>
                <a:rPr lang="en-US" altLang="zh-TW"/>
                <a:t>10</a:t>
              </a:r>
            </a:p>
          </p:txBody>
        </p:sp>
        <p:cxnSp>
          <p:nvCxnSpPr>
            <p:cNvPr id="93" name="AutoShape 78">
              <a:extLst>
                <a:ext uri="{FF2B5EF4-FFF2-40B4-BE49-F238E27FC236}">
                  <a16:creationId xmlns:a16="http://schemas.microsoft.com/office/drawing/2014/main" id="{85A56DF8-A113-0448-9B5D-25F967BC0FDE}"/>
                </a:ext>
              </a:extLst>
            </p:cNvPr>
            <p:cNvCxnSpPr>
              <a:cxnSpLocks noChangeShapeType="1"/>
              <a:stCxn id="74" idx="2"/>
              <a:endCxn id="76" idx="0"/>
            </p:cNvCxnSpPr>
            <p:nvPr/>
          </p:nvCxnSpPr>
          <p:spPr bwMode="auto">
            <a:xfrm rot="10800000" flipH="1">
              <a:off x="4105" y="1434"/>
              <a:ext cx="408" cy="1724"/>
            </a:xfrm>
            <a:prstGeom prst="bentConnector4">
              <a:avLst>
                <a:gd name="adj1" fmla="val -35296"/>
                <a:gd name="adj2" fmla="val 108352"/>
              </a:avLst>
            </a:prstGeom>
            <a:noFill/>
            <a:ln w="38100">
              <a:solidFill>
                <a:schemeClr val="tx1"/>
              </a:solidFill>
              <a:prstDash val="sysDot"/>
              <a:miter lim="800000"/>
              <a:headEnd/>
              <a:tailEnd/>
            </a:ln>
            <a:effectLst/>
          </p:spPr>
        </p:cxnSp>
        <p:cxnSp>
          <p:nvCxnSpPr>
            <p:cNvPr id="94" name="AutoShape 80">
              <a:extLst>
                <a:ext uri="{FF2B5EF4-FFF2-40B4-BE49-F238E27FC236}">
                  <a16:creationId xmlns:a16="http://schemas.microsoft.com/office/drawing/2014/main" id="{0E0C0E86-75A4-5348-8D35-F888FB24DDF5}"/>
                </a:ext>
              </a:extLst>
            </p:cNvPr>
            <p:cNvCxnSpPr>
              <a:cxnSpLocks noChangeShapeType="1"/>
              <a:stCxn id="79" idx="6"/>
              <a:endCxn id="78" idx="6"/>
            </p:cNvCxnSpPr>
            <p:nvPr/>
          </p:nvCxnSpPr>
          <p:spPr bwMode="auto">
            <a:xfrm flipV="1">
              <a:off x="5012" y="2069"/>
              <a:ext cx="1" cy="1089"/>
            </a:xfrm>
            <a:prstGeom prst="bentConnector3">
              <a:avLst>
                <a:gd name="adj1" fmla="val 14400000"/>
              </a:avLst>
            </a:prstGeom>
            <a:noFill/>
            <a:ln w="38100">
              <a:solidFill>
                <a:schemeClr val="tx1"/>
              </a:solidFill>
              <a:prstDash val="sysDot"/>
              <a:miter lim="800000"/>
              <a:headEnd/>
              <a:tailEnd/>
            </a:ln>
            <a:effectLst/>
          </p:spPr>
        </p:cxnSp>
      </p:grpSp>
      <p:cxnSp>
        <p:nvCxnSpPr>
          <p:cNvPr id="95" name="直線單箭頭接點 122">
            <a:extLst>
              <a:ext uri="{FF2B5EF4-FFF2-40B4-BE49-F238E27FC236}">
                <a16:creationId xmlns:a16="http://schemas.microsoft.com/office/drawing/2014/main" id="{480DD6BA-8217-5346-8F07-4FDBAC6D9DC4}"/>
              </a:ext>
            </a:extLst>
          </p:cNvPr>
          <p:cNvCxnSpPr/>
          <p:nvPr/>
        </p:nvCxnSpPr>
        <p:spPr>
          <a:xfrm>
            <a:off x="5643570" y="4440734"/>
            <a:ext cx="214314"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4FF2432-5DEF-E746-A8BF-9AD6DF95883E}"/>
              </a:ext>
            </a:extLst>
          </p:cNvPr>
          <p:cNvSpPr txBox="1"/>
          <p:nvPr/>
        </p:nvSpPr>
        <p:spPr>
          <a:xfrm>
            <a:off x="6072198" y="5976894"/>
            <a:ext cx="2857520" cy="646331"/>
          </a:xfrm>
          <a:prstGeom prst="rect">
            <a:avLst/>
          </a:prstGeom>
          <a:noFill/>
        </p:spPr>
        <p:txBody>
          <a:bodyPr wrap="square" rtlCol="0">
            <a:spAutoFit/>
          </a:bodyPr>
          <a:lstStyle/>
          <a:p>
            <a:r>
              <a:rPr lang="en-US" dirty="0"/>
              <a:t>DFS gives us a spanning tree order of vertices </a:t>
            </a:r>
          </a:p>
        </p:txBody>
      </p:sp>
    </p:spTree>
    <p:extLst>
      <p:ext uri="{BB962C8B-B14F-4D97-AF65-F5344CB8AC3E}">
        <p14:creationId xmlns:p14="http://schemas.microsoft.com/office/powerpoint/2010/main" val="42022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2784</TotalTime>
  <Words>2725</Words>
  <Application>Microsoft Macintosh PowerPoint</Application>
  <PresentationFormat>On-screen Show (4:3)</PresentationFormat>
  <Paragraphs>930</Paragraphs>
  <Slides>51</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標楷體</vt:lpstr>
      <vt:lpstr>San serif</vt:lpstr>
      <vt:lpstr>San serif</vt:lpstr>
      <vt:lpstr>Sen sarif</vt:lpstr>
      <vt:lpstr>Arial</vt:lpstr>
      <vt:lpstr>Calibri</vt:lpstr>
      <vt:lpstr>Courier New</vt:lpstr>
      <vt:lpstr>Times New Roman</vt:lpstr>
      <vt:lpstr>Wingdings</vt:lpstr>
      <vt:lpstr>Office Theme</vt:lpstr>
      <vt:lpstr>方程式</vt:lpstr>
      <vt:lpstr> Lecture 8: Graph Algorithms (II)</vt:lpstr>
      <vt:lpstr>Graph Traversal</vt:lpstr>
      <vt:lpstr>DFS Algorithm</vt:lpstr>
      <vt:lpstr>BFS Algorithm</vt:lpstr>
      <vt:lpstr>Cut Vertex (Articulation Point)</vt:lpstr>
      <vt:lpstr>How to Find Cut Vertices?</vt:lpstr>
      <vt:lpstr>DFS can Do This for us More Efficiently</vt:lpstr>
      <vt:lpstr>DFS can Do this for us </vt:lpstr>
      <vt:lpstr>DFS can Do this for us </vt:lpstr>
      <vt:lpstr>Cut Vertex Property</vt:lpstr>
      <vt:lpstr>Example of dfn[i] and low[i]</vt:lpstr>
      <vt:lpstr>Cut Vertices Identified</vt:lpstr>
      <vt:lpstr>Algorithm</vt:lpstr>
      <vt:lpstr>Cut Edge</vt:lpstr>
      <vt:lpstr>Cut Edge</vt:lpstr>
      <vt:lpstr>Bi-connected Components</vt:lpstr>
      <vt:lpstr>Let’s Use a Simple Example first …</vt:lpstr>
      <vt:lpstr>Algorithms </vt:lpstr>
      <vt:lpstr>Example</vt:lpstr>
      <vt:lpstr>Example</vt:lpstr>
      <vt:lpstr>Example</vt:lpstr>
      <vt:lpstr>Example</vt:lpstr>
      <vt:lpstr>Example</vt:lpstr>
      <vt:lpstr>Example</vt:lpstr>
      <vt:lpstr>Example</vt:lpstr>
      <vt:lpstr>Example</vt:lpstr>
      <vt:lpstr>Implementation Details</vt:lpstr>
      <vt:lpstr>Shortest Path Algorithms</vt:lpstr>
      <vt:lpstr>Shortest Paths may Not Exist</vt:lpstr>
      <vt:lpstr>Shortest Path Property</vt:lpstr>
      <vt:lpstr>Algorithm</vt:lpstr>
      <vt:lpstr>Bellman Ford</vt:lpstr>
      <vt:lpstr>Bellman Ford</vt:lpstr>
      <vt:lpstr>Bellman Ford</vt:lpstr>
      <vt:lpstr>Bellman Ford</vt:lpstr>
      <vt:lpstr>Complexity</vt:lpstr>
      <vt:lpstr>Bellman Ford</vt:lpstr>
      <vt:lpstr>Bellman Ford</vt:lpstr>
      <vt:lpstr>Bellman Ford</vt:lpstr>
      <vt:lpstr>Bellman Ford</vt:lpstr>
      <vt:lpstr>Bellman Ford</vt:lpstr>
      <vt:lpstr>Bellman Ford</vt:lpstr>
      <vt:lpstr>Bellman-Ford Variant: SPFA</vt:lpstr>
      <vt:lpstr>Example</vt:lpstr>
      <vt:lpstr>Example</vt:lpstr>
      <vt:lpstr>Example</vt:lpstr>
      <vt:lpstr>Example</vt:lpstr>
      <vt:lpstr>Example</vt:lpstr>
      <vt:lpstr>Example</vt:lpstr>
      <vt:lpstr>Example</vt:lpstr>
      <vt:lpstr>SPFA Properties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STL Data Structures and VLSI Floorplan</dc:title>
  <dc:creator>Huang, Tsung-Wei</dc:creator>
  <cp:lastModifiedBy>Huang, Tsung-Wei</cp:lastModifiedBy>
  <cp:revision>659</cp:revision>
  <dcterms:created xsi:type="dcterms:W3CDTF">2020-01-29T18:16:45Z</dcterms:created>
  <dcterms:modified xsi:type="dcterms:W3CDTF">2020-03-05T22:24:01Z</dcterms:modified>
</cp:coreProperties>
</file>